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  <p:sldMasterId id="2147483670" r:id="rId2"/>
  </p:sldMasterIdLst>
  <p:notesMasterIdLst>
    <p:notesMasterId r:id="rId3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</p:sldIdLst>
  <p:sldSz cx="9144000" cy="5143500" type="screen16x9"/>
  <p:notesSz cx="6858000" cy="9144000"/>
  <p:embeddedFontLst>
    <p:embeddedFont>
      <p:font typeface="Fira Sans" panose="020B0604020202020204" charset="0"/>
      <p:regular r:id="rId32"/>
      <p:bold r:id="rId33"/>
      <p:italic r:id="rId34"/>
      <p:boldItalic r:id="rId35"/>
    </p:embeddedFont>
    <p:embeddedFont>
      <p:font typeface="Lato" panose="020B0604020202020204" charset="0"/>
      <p:regular r:id="rId36"/>
      <p:bold r:id="rId37"/>
      <p:italic r:id="rId38"/>
      <p:boldItalic r:id="rId39"/>
    </p:embeddedFont>
    <p:embeddedFont>
      <p:font typeface="Playfair Display" panose="020B0604020202020204" charset="0"/>
      <p:regular r:id="rId40"/>
      <p:bold r:id="rId41"/>
      <p:italic r:id="rId42"/>
      <p:boldItalic r:id="rId43"/>
    </p:embeddedFont>
    <p:embeddedFont>
      <p:font typeface="Shadows Into Light" panose="020B0604020202020204" charset="0"/>
      <p:regular r:id="rId44"/>
    </p:embeddedFont>
    <p:embeddedFont>
      <p:font typeface="Varela Round" panose="020B0604020202020204" charset="-79"/>
      <p:regular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8.fntdata"/><Relationship Id="rId21" Type="http://schemas.openxmlformats.org/officeDocument/2006/relationships/slide" Target="slides/slide19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5.fntdata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ccfe24b3f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ccfe24b3f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accfe24b3f_6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accfe24b3f_6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ae9c6fd42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ae9c6fd42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a7fbba6ef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a7fbba6ef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b10d29661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b10d29661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a7fbba6efe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a7fbba6efe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a7fbba6efe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a7fbba6efe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a7fbba6ef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a7fbba6ef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a7fbba6efe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a7fbba6efe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a7fbba6efe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a7fbba6efe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a7fbba6efe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a7fbba6efe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e9c6fd4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e9c6fd4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a7fbba6ef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a7fbba6ef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adcc676ec5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adcc676ec5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b0fe4d841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b0fe4d841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b0fe4d841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b0fe4d841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b0fe4d841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b0fe4d841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b0fe4d841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b0fe4d841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b0fe4d841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b0fe4d841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b0fe4d841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b0fe4d841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ae9c6fd42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ae9c6fd42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ccfe24b3f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accfe24b3f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ccfe24b3f_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accfe24b3f_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ccfe24b3f_6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ccfe24b3f_6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accfe24b3f_6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accfe24b3f_6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ccfe24b3f_6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accfe24b3f_6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ccfe24b3f_6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accfe24b3f_6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accfe24b3f_6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accfe24b3f_6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yellow" type="title">
  <p:cSld name="TITLE">
    <p:bg>
      <p:bgPr>
        <a:solidFill>
          <a:schemeClr val="accen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30650" y="1991813"/>
            <a:ext cx="5882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body" idx="1"/>
          </p:nvPr>
        </p:nvSpPr>
        <p:spPr>
          <a:xfrm>
            <a:off x="1109975" y="1373588"/>
            <a:ext cx="326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▧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2"/>
          </p:nvPr>
        </p:nvSpPr>
        <p:spPr>
          <a:xfrm>
            <a:off x="4915550" y="1373588"/>
            <a:ext cx="3155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▧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027950" y="517331"/>
            <a:ext cx="70881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3120675" y="1149938"/>
            <a:ext cx="3060325" cy="11494"/>
          </a:xfrm>
          <a:custGeom>
            <a:avLst/>
            <a:gdLst/>
            <a:ahLst/>
            <a:cxnLst/>
            <a:rect l="l" t="t" r="r" b="b"/>
            <a:pathLst>
              <a:path w="122413" h="613" extrusionOk="0">
                <a:moveTo>
                  <a:pt x="0" y="317"/>
                </a:moveTo>
                <a:cubicBezTo>
                  <a:pt x="40797" y="1117"/>
                  <a:pt x="81609" y="0"/>
                  <a:pt x="122413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068250" y="1183294"/>
            <a:ext cx="3226850" cy="11906"/>
          </a:xfrm>
          <a:custGeom>
            <a:avLst/>
            <a:gdLst/>
            <a:ahLst/>
            <a:cxnLst/>
            <a:rect l="l" t="t" r="r" b="b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9" y="635"/>
                  <a:pt x="129074" y="635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" name="Google Shape;101;p2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ctrTitle"/>
          </p:nvPr>
        </p:nvSpPr>
        <p:spPr>
          <a:xfrm>
            <a:off x="1650450" y="1524982"/>
            <a:ext cx="5843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1650450" y="2629294"/>
            <a:ext cx="5843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1404600" y="2161800"/>
            <a:ext cx="63348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Font typeface="Shadows Into Light"/>
              <a:buChar char="▧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L="914400" lvl="1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○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L="1371600" lvl="2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■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L="1828800" lvl="3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●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L="2286000" lvl="4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○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L="2743200" lvl="5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■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L="3200400" lvl="6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●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L="3657600" lvl="7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○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L="4114800" lvl="8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■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/>
          <p:nvPr/>
        </p:nvSpPr>
        <p:spPr>
          <a:xfrm>
            <a:off x="3593400" y="10861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pt-PT" sz="9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“</a:t>
            </a:r>
            <a:endParaRPr sz="9600" b="0" i="0" u="none" strike="noStrike" cap="none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9" name="Google Shape;29;p6"/>
          <p:cNvSpPr/>
          <p:nvPr/>
        </p:nvSpPr>
        <p:spPr>
          <a:xfrm>
            <a:off x="4103660" y="1178421"/>
            <a:ext cx="986085" cy="869309"/>
          </a:xfrm>
          <a:custGeom>
            <a:avLst/>
            <a:gdLst/>
            <a:ahLst/>
            <a:cxnLst/>
            <a:rect l="l" t="t" r="r" b="b"/>
            <a:pathLst>
              <a:path w="59251" h="52447" extrusionOk="0">
                <a:moveTo>
                  <a:pt x="31417" y="954"/>
                </a:moveTo>
                <a:cubicBezTo>
                  <a:pt x="25372" y="537"/>
                  <a:pt x="17283" y="-1744"/>
                  <a:pt x="13340" y="2856"/>
                </a:cubicBezTo>
                <a:cubicBezTo>
                  <a:pt x="3771" y="14019"/>
                  <a:pt x="374" y="37628"/>
                  <a:pt x="11755" y="46938"/>
                </a:cubicBezTo>
                <a:cubicBezTo>
                  <a:pt x="19208" y="53034"/>
                  <a:pt x="30839" y="53180"/>
                  <a:pt x="40297" y="51378"/>
                </a:cubicBezTo>
                <a:cubicBezTo>
                  <a:pt x="46481" y="50200"/>
                  <a:pt x="49934" y="42779"/>
                  <a:pt x="52665" y="37107"/>
                </a:cubicBezTo>
                <a:cubicBezTo>
                  <a:pt x="55247" y="31745"/>
                  <a:pt x="60979" y="25793"/>
                  <a:pt x="58690" y="20299"/>
                </a:cubicBezTo>
                <a:cubicBezTo>
                  <a:pt x="57279" y="16912"/>
                  <a:pt x="53473" y="15077"/>
                  <a:pt x="50445" y="13005"/>
                </a:cubicBezTo>
                <a:cubicBezTo>
                  <a:pt x="41918" y="7171"/>
                  <a:pt x="31006" y="-916"/>
                  <a:pt x="21269" y="2539"/>
                </a:cubicBezTo>
                <a:cubicBezTo>
                  <a:pt x="13737" y="5212"/>
                  <a:pt x="5208" y="9706"/>
                  <a:pt x="2241" y="17127"/>
                </a:cubicBezTo>
                <a:cubicBezTo>
                  <a:pt x="-1025" y="25295"/>
                  <a:pt x="-738" y="36131"/>
                  <a:pt x="4144" y="43449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4046425" y="1113850"/>
            <a:ext cx="1051090" cy="976914"/>
          </a:xfrm>
          <a:custGeom>
            <a:avLst/>
            <a:gdLst/>
            <a:ahLst/>
            <a:cxnLst/>
            <a:rect l="l" t="t" r="r" b="b"/>
            <a:pathLst>
              <a:path w="63157" h="58939" extrusionOk="0">
                <a:moveTo>
                  <a:pt x="20826" y="0"/>
                </a:moveTo>
                <a:cubicBezTo>
                  <a:pt x="13566" y="0"/>
                  <a:pt x="6296" y="7516"/>
                  <a:pt x="4652" y="14588"/>
                </a:cubicBezTo>
                <a:cubicBezTo>
                  <a:pt x="2364" y="24428"/>
                  <a:pt x="5707" y="35897"/>
                  <a:pt x="11629" y="44082"/>
                </a:cubicBezTo>
                <a:cubicBezTo>
                  <a:pt x="17782" y="52587"/>
                  <a:pt x="29173" y="60332"/>
                  <a:pt x="39537" y="58670"/>
                </a:cubicBezTo>
                <a:cubicBezTo>
                  <a:pt x="49203" y="57120"/>
                  <a:pt x="49748" y="56659"/>
                  <a:pt x="57296" y="50424"/>
                </a:cubicBezTo>
                <a:cubicBezTo>
                  <a:pt x="62556" y="46079"/>
                  <a:pt x="64679" y="36600"/>
                  <a:pt x="61736" y="30445"/>
                </a:cubicBezTo>
                <a:cubicBezTo>
                  <a:pt x="58298" y="23257"/>
                  <a:pt x="56273" y="24644"/>
                  <a:pt x="50954" y="18711"/>
                </a:cubicBezTo>
                <a:cubicBezTo>
                  <a:pt x="47260" y="14591"/>
                  <a:pt x="44103" y="9185"/>
                  <a:pt x="38903" y="7294"/>
                </a:cubicBezTo>
                <a:cubicBezTo>
                  <a:pt x="33439" y="5307"/>
                  <a:pt x="26891" y="5218"/>
                  <a:pt x="21460" y="7294"/>
                </a:cubicBezTo>
                <a:cubicBezTo>
                  <a:pt x="9149" y="12001"/>
                  <a:pt x="-3826" y="29029"/>
                  <a:pt x="1164" y="41228"/>
                </a:cubicBezTo>
                <a:cubicBezTo>
                  <a:pt x="8128" y="58254"/>
                  <a:pt x="49341" y="57602"/>
                  <a:pt x="56345" y="40593"/>
                </a:cubicBezTo>
                <a:cubicBezTo>
                  <a:pt x="58882" y="34432"/>
                  <a:pt x="60567" y="26229"/>
                  <a:pt x="56979" y="20614"/>
                </a:cubicBezTo>
                <a:cubicBezTo>
                  <a:pt x="53070" y="14496"/>
                  <a:pt x="47109" y="9628"/>
                  <a:pt x="40806" y="6026"/>
                </a:cubicBezTo>
                <a:cubicBezTo>
                  <a:pt x="32309" y="1170"/>
                  <a:pt x="17818" y="3588"/>
                  <a:pt x="11946" y="11417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1027950" y="517331"/>
            <a:ext cx="70881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1070325" y="1438988"/>
            <a:ext cx="7056300" cy="30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▧"/>
              <a:defRPr/>
            </a:lvl1pPr>
            <a:lvl2pPr marL="91440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/>
          <p:nvPr/>
        </p:nvSpPr>
        <p:spPr>
          <a:xfrm>
            <a:off x="3120675" y="1149938"/>
            <a:ext cx="3060325" cy="11494"/>
          </a:xfrm>
          <a:custGeom>
            <a:avLst/>
            <a:gdLst/>
            <a:ahLst/>
            <a:cxnLst/>
            <a:rect l="l" t="t" r="r" b="b"/>
            <a:pathLst>
              <a:path w="122413" h="613" extrusionOk="0">
                <a:moveTo>
                  <a:pt x="0" y="317"/>
                </a:moveTo>
                <a:cubicBezTo>
                  <a:pt x="40797" y="1117"/>
                  <a:pt x="81609" y="0"/>
                  <a:pt x="122413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7"/>
          <p:cNvSpPr/>
          <p:nvPr/>
        </p:nvSpPr>
        <p:spPr>
          <a:xfrm>
            <a:off x="3068250" y="1183294"/>
            <a:ext cx="3226850" cy="11906"/>
          </a:xfrm>
          <a:custGeom>
            <a:avLst/>
            <a:gdLst/>
            <a:ahLst/>
            <a:cxnLst/>
            <a:rect l="l" t="t" r="r" b="b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9" y="635"/>
                  <a:pt x="129074" y="635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body" idx="1"/>
          </p:nvPr>
        </p:nvSpPr>
        <p:spPr>
          <a:xfrm>
            <a:off x="1014825" y="1427100"/>
            <a:ext cx="2297400" cy="30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▧"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2"/>
          </p:nvPr>
        </p:nvSpPr>
        <p:spPr>
          <a:xfrm>
            <a:off x="3429925" y="1427100"/>
            <a:ext cx="2297400" cy="30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▧"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3"/>
          </p:nvPr>
        </p:nvSpPr>
        <p:spPr>
          <a:xfrm>
            <a:off x="5845025" y="1427100"/>
            <a:ext cx="2297400" cy="30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▧"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027950" y="517331"/>
            <a:ext cx="70881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8"/>
          <p:cNvSpPr/>
          <p:nvPr/>
        </p:nvSpPr>
        <p:spPr>
          <a:xfrm>
            <a:off x="3120675" y="1149938"/>
            <a:ext cx="3060325" cy="11494"/>
          </a:xfrm>
          <a:custGeom>
            <a:avLst/>
            <a:gdLst/>
            <a:ahLst/>
            <a:cxnLst/>
            <a:rect l="l" t="t" r="r" b="b"/>
            <a:pathLst>
              <a:path w="122413" h="613" extrusionOk="0">
                <a:moveTo>
                  <a:pt x="0" y="317"/>
                </a:moveTo>
                <a:cubicBezTo>
                  <a:pt x="40797" y="1117"/>
                  <a:pt x="81609" y="0"/>
                  <a:pt x="122413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8"/>
          <p:cNvSpPr/>
          <p:nvPr/>
        </p:nvSpPr>
        <p:spPr>
          <a:xfrm>
            <a:off x="3068250" y="1183294"/>
            <a:ext cx="3226850" cy="11906"/>
          </a:xfrm>
          <a:custGeom>
            <a:avLst/>
            <a:gdLst/>
            <a:ahLst/>
            <a:cxnLst/>
            <a:rect l="l" t="t" r="r" b="b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9" y="635"/>
                  <a:pt x="129074" y="635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1027950" y="517331"/>
            <a:ext cx="70881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3120675" y="1149938"/>
            <a:ext cx="3060325" cy="11494"/>
          </a:xfrm>
          <a:custGeom>
            <a:avLst/>
            <a:gdLst/>
            <a:ahLst/>
            <a:cxnLst/>
            <a:rect l="l" t="t" r="r" b="b"/>
            <a:pathLst>
              <a:path w="122413" h="613" extrusionOk="0">
                <a:moveTo>
                  <a:pt x="0" y="317"/>
                </a:moveTo>
                <a:cubicBezTo>
                  <a:pt x="40797" y="1117"/>
                  <a:pt x="81609" y="0"/>
                  <a:pt x="122413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/>
          <p:nvPr/>
        </p:nvSpPr>
        <p:spPr>
          <a:xfrm>
            <a:off x="3068250" y="1183294"/>
            <a:ext cx="3226850" cy="11906"/>
          </a:xfrm>
          <a:custGeom>
            <a:avLst/>
            <a:gdLst/>
            <a:ahLst/>
            <a:cxnLst/>
            <a:rect l="l" t="t" r="r" b="b"/>
            <a:pathLst>
              <a:path w="129074" h="635" extrusionOk="0">
                <a:moveTo>
                  <a:pt x="0" y="0"/>
                </a:moveTo>
                <a:cubicBezTo>
                  <a:pt x="43025" y="0"/>
                  <a:pt x="86049" y="635"/>
                  <a:pt x="129074" y="635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ldNum" idx="12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980400" y="4120556"/>
            <a:ext cx="71832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79CB8"/>
              </a:buClr>
              <a:buSzPts val="1600"/>
              <a:buNone/>
              <a:defRPr sz="1600">
                <a:solidFill>
                  <a:srgbClr val="979CB8"/>
                </a:solidFill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979CB8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979CB8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979CB8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979CB8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979CB8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979CB8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979CB8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979CB8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979CB8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824550" y="593531"/>
            <a:ext cx="75477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070325" y="1438988"/>
            <a:ext cx="7056300" cy="30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arela Round"/>
              <a:buChar char="▧"/>
              <a:defRPr sz="2400" b="0" i="0" u="none" strike="noStrike" cap="non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○"/>
              <a:defRPr sz="2400" b="0" i="0" u="none" strike="noStrike" cap="non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■"/>
              <a:defRPr sz="2400" b="0" i="0" u="none" strike="noStrike" cap="non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●"/>
              <a:defRPr sz="2400" b="0" i="0" u="none" strike="noStrike" cap="non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○"/>
              <a:defRPr sz="2400" b="0" i="0" u="none" strike="noStrike" cap="non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■"/>
              <a:defRPr sz="2400" b="0" i="0" u="none" strike="noStrike" cap="non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●"/>
              <a:defRPr sz="2400" b="0" i="0" u="none" strike="noStrike" cap="non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○"/>
              <a:defRPr sz="2400" b="0" i="0" u="none" strike="noStrike" cap="non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■"/>
              <a:defRPr sz="2400" b="0" i="0" u="none" strike="noStrike" cap="non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Sans"/>
              <a:buChar char="●"/>
              <a:defRPr sz="18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/>
        </p:nvSpPr>
        <p:spPr>
          <a:xfrm>
            <a:off x="5179976" y="1362700"/>
            <a:ext cx="33681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900" b="1">
                <a:latin typeface="Fira Sans"/>
                <a:ea typeface="Fira Sans"/>
                <a:cs typeface="Fira Sans"/>
                <a:sym typeface="Fira Sans"/>
              </a:rPr>
              <a:t>Loja Online - Moda</a:t>
            </a:r>
            <a:endParaRPr sz="2900"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 sz="3600" b="1">
                <a:latin typeface="Fira Sans"/>
                <a:ea typeface="Fira Sans"/>
                <a:cs typeface="Fira Sans"/>
                <a:sym typeface="Fira Sans"/>
              </a:rPr>
              <a:t> MOCKUP</a:t>
            </a:r>
            <a:endParaRPr sz="3600" b="1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0" name="Google Shape;110;p24"/>
          <p:cNvSpPr txBox="1"/>
          <p:nvPr/>
        </p:nvSpPr>
        <p:spPr>
          <a:xfrm>
            <a:off x="6067406" y="2744675"/>
            <a:ext cx="2480670" cy="8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latin typeface="Fira Sans"/>
                <a:ea typeface="Fira Sans"/>
                <a:cs typeface="Fira Sans"/>
                <a:sym typeface="Fira Sans"/>
              </a:rPr>
              <a:t>Francisco Pereira - up201605306</a:t>
            </a:r>
            <a:r>
              <a:rPr lang="pt-PT" sz="20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pt-PT" sz="1200" dirty="0">
                <a:latin typeface="Fira Sans"/>
                <a:ea typeface="Fira Sans"/>
                <a:cs typeface="Fira Sans"/>
                <a:sym typeface="Fira Sans"/>
              </a:rPr>
              <a:t>Simão </a:t>
            </a:r>
            <a:r>
              <a:rPr lang="pt-PT" sz="1200" dirty="0" err="1">
                <a:latin typeface="Fira Sans"/>
                <a:ea typeface="Fira Sans"/>
                <a:cs typeface="Fira Sans"/>
                <a:sym typeface="Fira Sans"/>
              </a:rPr>
              <a:t>Quintans</a:t>
            </a:r>
            <a:r>
              <a:rPr lang="pt-PT" sz="1200" dirty="0">
                <a:latin typeface="Fira Sans"/>
                <a:ea typeface="Fira Sans"/>
                <a:cs typeface="Fira Sans"/>
                <a:sym typeface="Fira Sans"/>
              </a:rPr>
              <a:t> - up201504961</a:t>
            </a:r>
            <a:endParaRPr sz="12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1" name="Google Shape;111;p24"/>
          <p:cNvSpPr/>
          <p:nvPr/>
        </p:nvSpPr>
        <p:spPr>
          <a:xfrm>
            <a:off x="1234492" y="4046406"/>
            <a:ext cx="1620145" cy="745002"/>
          </a:xfrm>
          <a:custGeom>
            <a:avLst/>
            <a:gdLst/>
            <a:ahLst/>
            <a:cxnLst/>
            <a:rect l="l" t="t" r="r" b="b"/>
            <a:pathLst>
              <a:path w="14652" h="6902" extrusionOk="0">
                <a:moveTo>
                  <a:pt x="1570" y="1"/>
                </a:moveTo>
                <a:lnTo>
                  <a:pt x="1258" y="1372"/>
                </a:lnTo>
                <a:lnTo>
                  <a:pt x="0" y="6902"/>
                </a:lnTo>
                <a:lnTo>
                  <a:pt x="14651" y="6902"/>
                </a:lnTo>
                <a:lnTo>
                  <a:pt x="13394" y="1372"/>
                </a:lnTo>
                <a:lnTo>
                  <a:pt x="1308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4"/>
          <p:cNvSpPr/>
          <p:nvPr/>
        </p:nvSpPr>
        <p:spPr>
          <a:xfrm>
            <a:off x="1325762" y="4053484"/>
            <a:ext cx="1447368" cy="159725"/>
          </a:xfrm>
          <a:custGeom>
            <a:avLst/>
            <a:gdLst/>
            <a:ahLst/>
            <a:cxnLst/>
            <a:rect l="l" t="t" r="r" b="b"/>
            <a:pathLst>
              <a:path w="12137" h="1372" extrusionOk="0">
                <a:moveTo>
                  <a:pt x="313" y="1"/>
                </a:moveTo>
                <a:lnTo>
                  <a:pt x="1" y="1372"/>
                </a:lnTo>
                <a:lnTo>
                  <a:pt x="12137" y="1372"/>
                </a:lnTo>
                <a:lnTo>
                  <a:pt x="11824" y="1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4"/>
          <p:cNvSpPr/>
          <p:nvPr/>
        </p:nvSpPr>
        <p:spPr>
          <a:xfrm>
            <a:off x="787892" y="4578889"/>
            <a:ext cx="2513259" cy="212534"/>
          </a:xfrm>
          <a:custGeom>
            <a:avLst/>
            <a:gdLst/>
            <a:ahLst/>
            <a:cxnLst/>
            <a:rect l="l" t="t" r="r" b="b"/>
            <a:pathLst>
              <a:path w="22729" h="1969" extrusionOk="0">
                <a:moveTo>
                  <a:pt x="10" y="0"/>
                </a:moveTo>
                <a:cubicBezTo>
                  <a:pt x="5" y="0"/>
                  <a:pt x="1" y="4"/>
                  <a:pt x="1" y="10"/>
                </a:cubicBezTo>
                <a:lnTo>
                  <a:pt x="1" y="1961"/>
                </a:lnTo>
                <a:cubicBezTo>
                  <a:pt x="1" y="1965"/>
                  <a:pt x="5" y="1969"/>
                  <a:pt x="10" y="1969"/>
                </a:cubicBezTo>
                <a:lnTo>
                  <a:pt x="22719" y="1969"/>
                </a:lnTo>
                <a:cubicBezTo>
                  <a:pt x="22725" y="1969"/>
                  <a:pt x="22729" y="1965"/>
                  <a:pt x="22729" y="1961"/>
                </a:cubicBezTo>
                <a:lnTo>
                  <a:pt x="22729" y="10"/>
                </a:lnTo>
                <a:cubicBezTo>
                  <a:pt x="22728" y="4"/>
                  <a:pt x="22725" y="0"/>
                  <a:pt x="22719" y="0"/>
                </a:cubicBez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4"/>
          <p:cNvSpPr/>
          <p:nvPr/>
        </p:nvSpPr>
        <p:spPr>
          <a:xfrm>
            <a:off x="787892" y="4578889"/>
            <a:ext cx="2513259" cy="166659"/>
          </a:xfrm>
          <a:custGeom>
            <a:avLst/>
            <a:gdLst/>
            <a:ahLst/>
            <a:cxnLst/>
            <a:rect l="l" t="t" r="r" b="b"/>
            <a:pathLst>
              <a:path w="22729" h="1544" extrusionOk="0">
                <a:moveTo>
                  <a:pt x="10" y="0"/>
                </a:moveTo>
                <a:cubicBezTo>
                  <a:pt x="5" y="0"/>
                  <a:pt x="1" y="4"/>
                  <a:pt x="1" y="10"/>
                </a:cubicBezTo>
                <a:lnTo>
                  <a:pt x="1" y="1535"/>
                </a:lnTo>
                <a:cubicBezTo>
                  <a:pt x="1" y="1540"/>
                  <a:pt x="5" y="1543"/>
                  <a:pt x="10" y="1543"/>
                </a:cubicBezTo>
                <a:lnTo>
                  <a:pt x="22719" y="1543"/>
                </a:lnTo>
                <a:cubicBezTo>
                  <a:pt x="22725" y="1543"/>
                  <a:pt x="22729" y="1540"/>
                  <a:pt x="22729" y="1535"/>
                </a:cubicBezTo>
                <a:lnTo>
                  <a:pt x="22729" y="10"/>
                </a:lnTo>
                <a:cubicBezTo>
                  <a:pt x="22728" y="4"/>
                  <a:pt x="22725" y="0"/>
                  <a:pt x="22719" y="0"/>
                </a:cubicBezTo>
                <a:close/>
              </a:path>
            </a:pathLst>
          </a:custGeom>
          <a:solidFill>
            <a:srgbClr val="4D4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4"/>
          <p:cNvSpPr/>
          <p:nvPr/>
        </p:nvSpPr>
        <p:spPr>
          <a:xfrm>
            <a:off x="-1123675" y="530050"/>
            <a:ext cx="6210003" cy="3564718"/>
          </a:xfrm>
          <a:custGeom>
            <a:avLst/>
            <a:gdLst/>
            <a:ahLst/>
            <a:cxnLst/>
            <a:rect l="l" t="t" r="r" b="b"/>
            <a:pathLst>
              <a:path w="56161" h="33025" extrusionOk="0">
                <a:moveTo>
                  <a:pt x="1905" y="0"/>
                </a:moveTo>
                <a:cubicBezTo>
                  <a:pt x="854" y="0"/>
                  <a:pt x="1" y="854"/>
                  <a:pt x="1" y="1906"/>
                </a:cubicBezTo>
                <a:lnTo>
                  <a:pt x="1" y="31120"/>
                </a:lnTo>
                <a:cubicBezTo>
                  <a:pt x="1" y="32171"/>
                  <a:pt x="854" y="33025"/>
                  <a:pt x="1905" y="33025"/>
                </a:cubicBezTo>
                <a:lnTo>
                  <a:pt x="54255" y="33025"/>
                </a:lnTo>
                <a:cubicBezTo>
                  <a:pt x="55306" y="33025"/>
                  <a:pt x="56161" y="32171"/>
                  <a:pt x="56161" y="31120"/>
                </a:cubicBezTo>
                <a:lnTo>
                  <a:pt x="56161" y="1906"/>
                </a:lnTo>
                <a:cubicBezTo>
                  <a:pt x="56161" y="854"/>
                  <a:pt x="55306" y="0"/>
                  <a:pt x="542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4"/>
          <p:cNvSpPr/>
          <p:nvPr/>
        </p:nvSpPr>
        <p:spPr>
          <a:xfrm>
            <a:off x="-1016199" y="673722"/>
            <a:ext cx="5994934" cy="2847457"/>
          </a:xfrm>
          <a:custGeom>
            <a:avLst/>
            <a:gdLst/>
            <a:ahLst/>
            <a:cxnLst/>
            <a:rect l="l" t="t" r="r" b="b"/>
            <a:pathLst>
              <a:path w="54216" h="26380" extrusionOk="0">
                <a:moveTo>
                  <a:pt x="14" y="0"/>
                </a:moveTo>
                <a:cubicBezTo>
                  <a:pt x="7" y="0"/>
                  <a:pt x="1" y="7"/>
                  <a:pt x="1" y="15"/>
                </a:cubicBezTo>
                <a:lnTo>
                  <a:pt x="1" y="26366"/>
                </a:lnTo>
                <a:cubicBezTo>
                  <a:pt x="1" y="26373"/>
                  <a:pt x="7" y="26379"/>
                  <a:pt x="14" y="26379"/>
                </a:cubicBezTo>
                <a:lnTo>
                  <a:pt x="54202" y="26379"/>
                </a:lnTo>
                <a:cubicBezTo>
                  <a:pt x="54209" y="26379"/>
                  <a:pt x="54216" y="26373"/>
                  <a:pt x="54216" y="26366"/>
                </a:cubicBezTo>
                <a:lnTo>
                  <a:pt x="54216" y="15"/>
                </a:lnTo>
                <a:cubicBezTo>
                  <a:pt x="54216" y="7"/>
                  <a:pt x="54209" y="0"/>
                  <a:pt x="542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4"/>
          <p:cNvSpPr/>
          <p:nvPr/>
        </p:nvSpPr>
        <p:spPr>
          <a:xfrm>
            <a:off x="1981183" y="1184091"/>
            <a:ext cx="1088775" cy="1062892"/>
          </a:xfrm>
          <a:custGeom>
            <a:avLst/>
            <a:gdLst/>
            <a:ahLst/>
            <a:cxnLst/>
            <a:rect l="l" t="t" r="r" b="b"/>
            <a:pathLst>
              <a:path w="9130" h="9130" extrusionOk="0">
                <a:moveTo>
                  <a:pt x="0" y="1"/>
                </a:moveTo>
                <a:lnTo>
                  <a:pt x="0" y="9130"/>
                </a:lnTo>
                <a:lnTo>
                  <a:pt x="9129" y="9130"/>
                </a:lnTo>
                <a:cubicBezTo>
                  <a:pt x="9129" y="4089"/>
                  <a:pt x="5041" y="2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4"/>
          <p:cNvSpPr/>
          <p:nvPr/>
        </p:nvSpPr>
        <p:spPr>
          <a:xfrm>
            <a:off x="892512" y="1184091"/>
            <a:ext cx="1088775" cy="1062892"/>
          </a:xfrm>
          <a:custGeom>
            <a:avLst/>
            <a:gdLst/>
            <a:ahLst/>
            <a:cxnLst/>
            <a:rect l="l" t="t" r="r" b="b"/>
            <a:pathLst>
              <a:path w="9130" h="9130" extrusionOk="0">
                <a:moveTo>
                  <a:pt x="9129" y="1"/>
                </a:moveTo>
                <a:cubicBezTo>
                  <a:pt x="4088" y="2"/>
                  <a:pt x="0" y="4089"/>
                  <a:pt x="0" y="9130"/>
                </a:cubicBezTo>
                <a:lnTo>
                  <a:pt x="9129" y="9130"/>
                </a:lnTo>
                <a:lnTo>
                  <a:pt x="91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4"/>
          <p:cNvSpPr/>
          <p:nvPr/>
        </p:nvSpPr>
        <p:spPr>
          <a:xfrm>
            <a:off x="892512" y="2246885"/>
            <a:ext cx="1088775" cy="1062892"/>
          </a:xfrm>
          <a:custGeom>
            <a:avLst/>
            <a:gdLst/>
            <a:ahLst/>
            <a:cxnLst/>
            <a:rect l="l" t="t" r="r" b="b"/>
            <a:pathLst>
              <a:path w="9130" h="9130" extrusionOk="0">
                <a:moveTo>
                  <a:pt x="0" y="1"/>
                </a:moveTo>
                <a:cubicBezTo>
                  <a:pt x="0" y="5043"/>
                  <a:pt x="4088" y="9130"/>
                  <a:pt x="9129" y="9130"/>
                </a:cubicBezTo>
                <a:lnTo>
                  <a:pt x="912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4"/>
          <p:cNvSpPr/>
          <p:nvPr/>
        </p:nvSpPr>
        <p:spPr>
          <a:xfrm>
            <a:off x="1981183" y="2246885"/>
            <a:ext cx="1088775" cy="1062892"/>
          </a:xfrm>
          <a:custGeom>
            <a:avLst/>
            <a:gdLst/>
            <a:ahLst/>
            <a:cxnLst/>
            <a:rect l="l" t="t" r="r" b="b"/>
            <a:pathLst>
              <a:path w="9130" h="9130" extrusionOk="0">
                <a:moveTo>
                  <a:pt x="0" y="1"/>
                </a:moveTo>
                <a:lnTo>
                  <a:pt x="0" y="9130"/>
                </a:lnTo>
                <a:cubicBezTo>
                  <a:pt x="5041" y="9130"/>
                  <a:pt x="9129" y="5043"/>
                  <a:pt x="912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4"/>
          <p:cNvSpPr/>
          <p:nvPr/>
        </p:nvSpPr>
        <p:spPr>
          <a:xfrm>
            <a:off x="1462547" y="1731961"/>
            <a:ext cx="1037258" cy="1012716"/>
          </a:xfrm>
          <a:custGeom>
            <a:avLst/>
            <a:gdLst/>
            <a:ahLst/>
            <a:cxnLst/>
            <a:rect l="l" t="t" r="r" b="b"/>
            <a:pathLst>
              <a:path w="8698" h="8699" extrusionOk="0">
                <a:moveTo>
                  <a:pt x="4349" y="1"/>
                </a:moveTo>
                <a:cubicBezTo>
                  <a:pt x="1948" y="1"/>
                  <a:pt x="1" y="1948"/>
                  <a:pt x="1" y="4350"/>
                </a:cubicBezTo>
                <a:cubicBezTo>
                  <a:pt x="1" y="6752"/>
                  <a:pt x="1948" y="8699"/>
                  <a:pt x="4349" y="8699"/>
                </a:cubicBezTo>
                <a:cubicBezTo>
                  <a:pt x="6752" y="8699"/>
                  <a:pt x="8698" y="6752"/>
                  <a:pt x="8698" y="4350"/>
                </a:cubicBezTo>
                <a:cubicBezTo>
                  <a:pt x="8698" y="1948"/>
                  <a:pt x="6752" y="2"/>
                  <a:pt x="434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33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318" name="Google Shape;318;p33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0" name="Google Shape;32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350" y="1632075"/>
            <a:ext cx="3053299" cy="2443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3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Detalhes de Conta</a:t>
            </a:r>
            <a:endParaRPr sz="4100"/>
          </a:p>
        </p:txBody>
      </p:sp>
      <p:sp>
        <p:nvSpPr>
          <p:cNvPr id="322" name="Google Shape;322;p33"/>
          <p:cNvSpPr txBox="1"/>
          <p:nvPr/>
        </p:nvSpPr>
        <p:spPr>
          <a:xfrm flipH="1">
            <a:off x="470775" y="12667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23" name="Google Shape;323;p33"/>
          <p:cNvSpPr txBox="1"/>
          <p:nvPr/>
        </p:nvSpPr>
        <p:spPr>
          <a:xfrm flipH="1">
            <a:off x="470925" y="16663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Ícone Utilizador: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24" name="Google Shape;324;p33"/>
          <p:cNvCxnSpPr>
            <a:endCxn id="322" idx="1"/>
          </p:cNvCxnSpPr>
          <p:nvPr/>
        </p:nvCxnSpPr>
        <p:spPr>
          <a:xfrm rot="10800000">
            <a:off x="1234875" y="1483800"/>
            <a:ext cx="2373300" cy="900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5" name="Google Shape;325;p33"/>
          <p:cNvSpPr txBox="1"/>
          <p:nvPr/>
        </p:nvSpPr>
        <p:spPr>
          <a:xfrm flipH="1">
            <a:off x="6898875" y="405900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Scroll: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Overflow: auto;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26" name="Google Shape;326;p33"/>
          <p:cNvSpPr txBox="1"/>
          <p:nvPr/>
        </p:nvSpPr>
        <p:spPr>
          <a:xfrm flipH="1">
            <a:off x="6898725" y="365940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27" name="Google Shape;327;p33"/>
          <p:cNvSpPr txBox="1"/>
          <p:nvPr/>
        </p:nvSpPr>
        <p:spPr>
          <a:xfrm flipH="1">
            <a:off x="470825" y="2758225"/>
            <a:ext cx="2330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Categorias: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lateral esquerda;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fonte: preto: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Hover: cor de fundo-&gt; cinzento;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28" name="Google Shape;328;p33"/>
          <p:cNvCxnSpPr>
            <a:endCxn id="326" idx="3"/>
          </p:cNvCxnSpPr>
          <p:nvPr/>
        </p:nvCxnSpPr>
        <p:spPr>
          <a:xfrm>
            <a:off x="5490225" y="3296850"/>
            <a:ext cx="1408500" cy="5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9" name="Google Shape;329;p33"/>
          <p:cNvSpPr txBox="1"/>
          <p:nvPr/>
        </p:nvSpPr>
        <p:spPr>
          <a:xfrm flipH="1">
            <a:off x="470775" y="2358613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30" name="Google Shape;330;p33"/>
          <p:cNvCxnSpPr>
            <a:endCxn id="329" idx="1"/>
          </p:cNvCxnSpPr>
          <p:nvPr/>
        </p:nvCxnSpPr>
        <p:spPr>
          <a:xfrm rot="10800000">
            <a:off x="1234875" y="2575663"/>
            <a:ext cx="2331000" cy="18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1" name="Google Shape;331;p33"/>
          <p:cNvCxnSpPr>
            <a:endCxn id="332" idx="3"/>
          </p:cNvCxnSpPr>
          <p:nvPr/>
        </p:nvCxnSpPr>
        <p:spPr>
          <a:xfrm rot="10800000" flipH="1">
            <a:off x="5433525" y="1659100"/>
            <a:ext cx="1528800" cy="68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3" name="Google Shape;333;p33"/>
          <p:cNvSpPr txBox="1"/>
          <p:nvPr/>
        </p:nvSpPr>
        <p:spPr>
          <a:xfrm flipH="1">
            <a:off x="6962475" y="18416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Guardar alterações: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canto superior direito;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input-&gt; submit;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2" name="Google Shape;332;p33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" name="Google Shape;334;p33"/>
          <p:cNvSpPr txBox="1"/>
          <p:nvPr/>
        </p:nvSpPr>
        <p:spPr>
          <a:xfrm flipH="1">
            <a:off x="7019275" y="2571738"/>
            <a:ext cx="764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35" name="Google Shape;335;p33"/>
          <p:cNvCxnSpPr>
            <a:endCxn id="334" idx="3"/>
          </p:cNvCxnSpPr>
          <p:nvPr/>
        </p:nvCxnSpPr>
        <p:spPr>
          <a:xfrm rot="10800000" flipH="1">
            <a:off x="5306275" y="2788488"/>
            <a:ext cx="1713000" cy="11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6" name="Google Shape;336;p33"/>
          <p:cNvSpPr txBox="1"/>
          <p:nvPr/>
        </p:nvSpPr>
        <p:spPr>
          <a:xfrm flipH="1">
            <a:off x="7019025" y="2967450"/>
            <a:ext cx="1761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Formulário: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input -&gt; text;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input -&gt; password;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Visão do Administrador</a:t>
            </a:r>
            <a:endParaRPr/>
          </a:p>
        </p:txBody>
      </p:sp>
      <p:sp>
        <p:nvSpPr>
          <p:cNvPr id="342" name="Google Shape;342;p3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7" name="Google Shape;347;p35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348" name="Google Shape;348;p35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0" name="Google Shape;3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175" y="1605817"/>
            <a:ext cx="3095662" cy="247757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35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Dashboard</a:t>
            </a:r>
            <a:endParaRPr sz="4100"/>
          </a:p>
        </p:txBody>
      </p:sp>
      <p:sp>
        <p:nvSpPr>
          <p:cNvPr id="352" name="Google Shape;352;p35"/>
          <p:cNvSpPr txBox="1"/>
          <p:nvPr/>
        </p:nvSpPr>
        <p:spPr>
          <a:xfrm flipH="1">
            <a:off x="6898875" y="405900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Gráfico circular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Informação sobre categorias mais vendidas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3" name="Google Shape;353;p35"/>
          <p:cNvSpPr txBox="1"/>
          <p:nvPr/>
        </p:nvSpPr>
        <p:spPr>
          <a:xfrm flipH="1">
            <a:off x="6898725" y="365940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4" name="Google Shape;354;p35"/>
          <p:cNvSpPr txBox="1"/>
          <p:nvPr/>
        </p:nvSpPr>
        <p:spPr>
          <a:xfrm flipH="1">
            <a:off x="534500" y="2058700"/>
            <a:ext cx="2330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KPIs de negócio importantes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55" name="Google Shape;355;p35"/>
          <p:cNvCxnSpPr>
            <a:endCxn id="353" idx="3"/>
          </p:cNvCxnSpPr>
          <p:nvPr/>
        </p:nvCxnSpPr>
        <p:spPr>
          <a:xfrm>
            <a:off x="5716425" y="3530250"/>
            <a:ext cx="1182300" cy="34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6" name="Google Shape;356;p35"/>
          <p:cNvSpPr txBox="1"/>
          <p:nvPr/>
        </p:nvSpPr>
        <p:spPr>
          <a:xfrm flipH="1">
            <a:off x="534450" y="1659088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57" name="Google Shape;357;p35"/>
          <p:cNvCxnSpPr>
            <a:endCxn id="356" idx="1"/>
          </p:cNvCxnSpPr>
          <p:nvPr/>
        </p:nvCxnSpPr>
        <p:spPr>
          <a:xfrm rot="10800000">
            <a:off x="1298550" y="1876138"/>
            <a:ext cx="2203500" cy="67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8" name="Google Shape;358;p35"/>
          <p:cNvCxnSpPr>
            <a:endCxn id="359" idx="1"/>
          </p:cNvCxnSpPr>
          <p:nvPr/>
        </p:nvCxnSpPr>
        <p:spPr>
          <a:xfrm rot="10800000">
            <a:off x="1217475" y="3117750"/>
            <a:ext cx="2199600" cy="12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0" name="Google Shape;360;p35"/>
          <p:cNvSpPr txBox="1"/>
          <p:nvPr/>
        </p:nvSpPr>
        <p:spPr>
          <a:xfrm flipH="1">
            <a:off x="453525" y="330030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Evolução temporal de vendas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9" name="Google Shape;359;p35"/>
          <p:cNvSpPr txBox="1"/>
          <p:nvPr/>
        </p:nvSpPr>
        <p:spPr>
          <a:xfrm flipH="1">
            <a:off x="453375" y="290070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oogle Shape;365;p36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366" name="Google Shape;366;p36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8" name="Google Shape;368;p36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Dashboard</a:t>
            </a:r>
            <a:endParaRPr sz="4100"/>
          </a:p>
        </p:txBody>
      </p:sp>
      <p:sp>
        <p:nvSpPr>
          <p:cNvPr id="369" name="Google Shape;369;p36"/>
          <p:cNvSpPr txBox="1"/>
          <p:nvPr/>
        </p:nvSpPr>
        <p:spPr>
          <a:xfrm flipH="1">
            <a:off x="6898875" y="405900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Gráfico circular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Informação sobre categorias mais vendidas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0" name="Google Shape;370;p36"/>
          <p:cNvSpPr txBox="1"/>
          <p:nvPr/>
        </p:nvSpPr>
        <p:spPr>
          <a:xfrm flipH="1">
            <a:off x="6898725" y="365940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1" name="Google Shape;371;p36"/>
          <p:cNvSpPr txBox="1"/>
          <p:nvPr/>
        </p:nvSpPr>
        <p:spPr>
          <a:xfrm flipH="1">
            <a:off x="534500" y="2058700"/>
            <a:ext cx="2330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Side-bar dá visibilidade dos acessos provilegiados do administrador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2" name="Google Shape;372;p36"/>
          <p:cNvSpPr txBox="1"/>
          <p:nvPr/>
        </p:nvSpPr>
        <p:spPr>
          <a:xfrm flipH="1">
            <a:off x="534450" y="1659088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3" name="Google Shape;373;p36"/>
          <p:cNvSpPr txBox="1"/>
          <p:nvPr/>
        </p:nvSpPr>
        <p:spPr>
          <a:xfrm flipH="1">
            <a:off x="453575" y="3300300"/>
            <a:ext cx="22794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Acessos exclusivos: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○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Dashboard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○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Orders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○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Customers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○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Products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○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Add new item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4" name="Google Shape;374;p36"/>
          <p:cNvSpPr txBox="1"/>
          <p:nvPr/>
        </p:nvSpPr>
        <p:spPr>
          <a:xfrm flipH="1">
            <a:off x="453375" y="290070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75" name="Google Shape;3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175" y="1615970"/>
            <a:ext cx="3095650" cy="247753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6" name="Google Shape;376;p36"/>
          <p:cNvCxnSpPr>
            <a:endCxn id="370" idx="3"/>
          </p:cNvCxnSpPr>
          <p:nvPr/>
        </p:nvCxnSpPr>
        <p:spPr>
          <a:xfrm>
            <a:off x="5716425" y="3530250"/>
            <a:ext cx="1182300" cy="34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36"/>
          <p:cNvCxnSpPr>
            <a:endCxn id="372" idx="1"/>
          </p:cNvCxnSpPr>
          <p:nvPr/>
        </p:nvCxnSpPr>
        <p:spPr>
          <a:xfrm flipH="1">
            <a:off x="1298550" y="1781038"/>
            <a:ext cx="2010300" cy="9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36"/>
          <p:cNvCxnSpPr>
            <a:endCxn id="374" idx="1"/>
          </p:cNvCxnSpPr>
          <p:nvPr/>
        </p:nvCxnSpPr>
        <p:spPr>
          <a:xfrm rot="10800000">
            <a:off x="1217475" y="3117750"/>
            <a:ext cx="1868700" cy="11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9" name="Google Shape;379;p36"/>
          <p:cNvSpPr/>
          <p:nvPr/>
        </p:nvSpPr>
        <p:spPr>
          <a:xfrm>
            <a:off x="3051575" y="3117750"/>
            <a:ext cx="545100" cy="6285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37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385" name="Google Shape;385;p37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7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" name="Google Shape;387;p37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Encomendas</a:t>
            </a:r>
            <a:endParaRPr sz="4100"/>
          </a:p>
        </p:txBody>
      </p:sp>
      <p:sp>
        <p:nvSpPr>
          <p:cNvPr id="388" name="Google Shape;388;p37"/>
          <p:cNvSpPr txBox="1"/>
          <p:nvPr/>
        </p:nvSpPr>
        <p:spPr>
          <a:xfrm flipH="1">
            <a:off x="470775" y="12667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9" name="Google Shape;389;p37"/>
          <p:cNvSpPr txBox="1"/>
          <p:nvPr/>
        </p:nvSpPr>
        <p:spPr>
          <a:xfrm flipH="1">
            <a:off x="470925" y="16663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Procurar encomendas individuais 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Filtrar encomendas por categorias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" name="Google Shape;390;p37"/>
          <p:cNvSpPr txBox="1"/>
          <p:nvPr/>
        </p:nvSpPr>
        <p:spPr>
          <a:xfrm flipH="1">
            <a:off x="6962475" y="18416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Visão geral de todas as encomendas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" name="Google Shape;391;p37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92" name="Google Shape;39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350" y="1628150"/>
            <a:ext cx="3053310" cy="2443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3" name="Google Shape;393;p37"/>
          <p:cNvCxnSpPr>
            <a:endCxn id="388" idx="1"/>
          </p:cNvCxnSpPr>
          <p:nvPr/>
        </p:nvCxnSpPr>
        <p:spPr>
          <a:xfrm rot="10800000">
            <a:off x="1234875" y="1483800"/>
            <a:ext cx="2203500" cy="81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4" name="Google Shape;394;p37"/>
          <p:cNvCxnSpPr>
            <a:endCxn id="391" idx="3"/>
          </p:cNvCxnSpPr>
          <p:nvPr/>
        </p:nvCxnSpPr>
        <p:spPr>
          <a:xfrm rot="10800000" flipH="1">
            <a:off x="5596425" y="1659100"/>
            <a:ext cx="1365900" cy="133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" name="Google Shape;399;p38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400" name="Google Shape;400;p38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8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" name="Google Shape;402;p38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Clientes</a:t>
            </a:r>
            <a:endParaRPr sz="4100"/>
          </a:p>
        </p:txBody>
      </p:sp>
      <p:pic>
        <p:nvPicPr>
          <p:cNvPr id="403" name="Google Shape;40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350" y="1632095"/>
            <a:ext cx="3053299" cy="2443642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38"/>
          <p:cNvSpPr txBox="1"/>
          <p:nvPr/>
        </p:nvSpPr>
        <p:spPr>
          <a:xfrm flipH="1">
            <a:off x="470775" y="12667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5" name="Google Shape;405;p38"/>
          <p:cNvSpPr txBox="1"/>
          <p:nvPr/>
        </p:nvSpPr>
        <p:spPr>
          <a:xfrm flipH="1">
            <a:off x="470925" y="16663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Procurar clientes individuais 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Filtrar clientes pelos seus dados (Região/Cidade/Nome...)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6" name="Google Shape;406;p38"/>
          <p:cNvSpPr txBox="1"/>
          <p:nvPr/>
        </p:nvSpPr>
        <p:spPr>
          <a:xfrm flipH="1">
            <a:off x="6962475" y="18416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Visão geral de todas os clientes registados no site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7" name="Google Shape;407;p38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08" name="Google Shape;408;p38"/>
          <p:cNvCxnSpPr>
            <a:endCxn id="404" idx="1"/>
          </p:cNvCxnSpPr>
          <p:nvPr/>
        </p:nvCxnSpPr>
        <p:spPr>
          <a:xfrm rot="10800000">
            <a:off x="1234875" y="1483800"/>
            <a:ext cx="2203500" cy="81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09" name="Google Shape;409;p38"/>
          <p:cNvCxnSpPr>
            <a:endCxn id="407" idx="3"/>
          </p:cNvCxnSpPr>
          <p:nvPr/>
        </p:nvCxnSpPr>
        <p:spPr>
          <a:xfrm rot="10800000" flipH="1">
            <a:off x="5596425" y="1659100"/>
            <a:ext cx="1365900" cy="133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39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415" name="Google Shape;415;p39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7" name="Google Shape;41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350" y="1599061"/>
            <a:ext cx="3101225" cy="2482038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39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Produtos</a:t>
            </a:r>
            <a:endParaRPr sz="4100"/>
          </a:p>
        </p:txBody>
      </p:sp>
      <p:sp>
        <p:nvSpPr>
          <p:cNvPr id="419" name="Google Shape;419;p39"/>
          <p:cNvSpPr txBox="1"/>
          <p:nvPr/>
        </p:nvSpPr>
        <p:spPr>
          <a:xfrm flipH="1">
            <a:off x="470775" y="16477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0" name="Google Shape;420;p39"/>
          <p:cNvSpPr txBox="1"/>
          <p:nvPr/>
        </p:nvSpPr>
        <p:spPr>
          <a:xfrm flipH="1">
            <a:off x="470925" y="20473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Procurar produtos pelos seus EANs, SKU, Nome, etc...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Filtrar por categorias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1" name="Google Shape;421;p39"/>
          <p:cNvSpPr txBox="1"/>
          <p:nvPr/>
        </p:nvSpPr>
        <p:spPr>
          <a:xfrm flipH="1">
            <a:off x="6962475" y="18416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Visão geral dos produtos vendidos no site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2" name="Google Shape;422;p39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23" name="Google Shape;423;p39"/>
          <p:cNvCxnSpPr>
            <a:endCxn id="419" idx="1"/>
          </p:cNvCxnSpPr>
          <p:nvPr/>
        </p:nvCxnSpPr>
        <p:spPr>
          <a:xfrm rot="10800000">
            <a:off x="1234875" y="1864800"/>
            <a:ext cx="2196600" cy="46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4" name="Google Shape;424;p39"/>
          <p:cNvCxnSpPr>
            <a:endCxn id="422" idx="3"/>
          </p:cNvCxnSpPr>
          <p:nvPr/>
        </p:nvCxnSpPr>
        <p:spPr>
          <a:xfrm rot="10800000" flipH="1">
            <a:off x="5596425" y="1659100"/>
            <a:ext cx="1365900" cy="133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40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430" name="Google Shape;430;p40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2" name="Google Shape;43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350" y="1632075"/>
            <a:ext cx="3037426" cy="2461425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40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Adicionar Novo Item</a:t>
            </a:r>
            <a:endParaRPr sz="4100"/>
          </a:p>
        </p:txBody>
      </p:sp>
      <p:sp>
        <p:nvSpPr>
          <p:cNvPr id="434" name="Google Shape;434;p40"/>
          <p:cNvSpPr txBox="1"/>
          <p:nvPr/>
        </p:nvSpPr>
        <p:spPr>
          <a:xfrm flipH="1">
            <a:off x="414175" y="19671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35" name="Google Shape;435;p40"/>
          <p:cNvSpPr txBox="1"/>
          <p:nvPr/>
        </p:nvSpPr>
        <p:spPr>
          <a:xfrm flipH="1">
            <a:off x="414325" y="23667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Adicionar um novo item à coleção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Adicionar informação associada ao mesmo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36" name="Google Shape;436;p40"/>
          <p:cNvCxnSpPr>
            <a:endCxn id="434" idx="1"/>
          </p:cNvCxnSpPr>
          <p:nvPr/>
        </p:nvCxnSpPr>
        <p:spPr>
          <a:xfrm rot="10800000">
            <a:off x="1178275" y="2184200"/>
            <a:ext cx="2606700" cy="17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7" name="Google Shape;437;p40"/>
          <p:cNvCxnSpPr>
            <a:endCxn id="438" idx="3"/>
          </p:cNvCxnSpPr>
          <p:nvPr/>
        </p:nvCxnSpPr>
        <p:spPr>
          <a:xfrm rot="10800000" flipH="1">
            <a:off x="5433525" y="1659100"/>
            <a:ext cx="1528800" cy="68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9" name="Google Shape;439;p40"/>
          <p:cNvSpPr txBox="1"/>
          <p:nvPr/>
        </p:nvSpPr>
        <p:spPr>
          <a:xfrm flipH="1">
            <a:off x="6962475" y="18416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Confirmar adição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38" name="Google Shape;438;p40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4" name="Google Shape;444;p41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445" name="Google Shape;445;p41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1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7" name="Google Shape;44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6425" y="1623919"/>
            <a:ext cx="3071162" cy="2459994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41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Navegação do Site</a:t>
            </a:r>
            <a:endParaRPr sz="4100"/>
          </a:p>
        </p:txBody>
      </p:sp>
      <p:sp>
        <p:nvSpPr>
          <p:cNvPr id="449" name="Google Shape;449;p41"/>
          <p:cNvSpPr txBox="1"/>
          <p:nvPr/>
        </p:nvSpPr>
        <p:spPr>
          <a:xfrm flipH="1">
            <a:off x="647650" y="2665325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0" name="Google Shape;450;p41"/>
          <p:cNvSpPr txBox="1"/>
          <p:nvPr/>
        </p:nvSpPr>
        <p:spPr>
          <a:xfrm flipH="1">
            <a:off x="647800" y="3064925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Áreas do Administrador: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Permite aceder às áreas administrativas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Através do side-bar o administrador acede a históricos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51" name="Google Shape;451;p41"/>
          <p:cNvCxnSpPr>
            <a:endCxn id="449" idx="1"/>
          </p:cNvCxnSpPr>
          <p:nvPr/>
        </p:nvCxnSpPr>
        <p:spPr>
          <a:xfrm rot="10800000">
            <a:off x="1411750" y="2882375"/>
            <a:ext cx="1715400" cy="39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2" name="Google Shape;452;p41"/>
          <p:cNvCxnSpPr>
            <a:endCxn id="453" idx="3"/>
          </p:cNvCxnSpPr>
          <p:nvPr/>
        </p:nvCxnSpPr>
        <p:spPr>
          <a:xfrm rot="10800000" flipH="1">
            <a:off x="5723625" y="1659100"/>
            <a:ext cx="1238700" cy="6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4" name="Google Shape;454;p41"/>
          <p:cNvSpPr txBox="1"/>
          <p:nvPr/>
        </p:nvSpPr>
        <p:spPr>
          <a:xfrm flipH="1">
            <a:off x="6962475" y="18416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Ícone de Administrador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3" name="Google Shape;453;p41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" name="Google Shape;459;p42"/>
          <p:cNvGrpSpPr/>
          <p:nvPr/>
        </p:nvGrpSpPr>
        <p:grpSpPr>
          <a:xfrm>
            <a:off x="1103163" y="1385370"/>
            <a:ext cx="3432461" cy="2937068"/>
            <a:chOff x="2830000" y="927050"/>
            <a:chExt cx="3484024" cy="2909428"/>
          </a:xfrm>
        </p:grpSpPr>
        <p:sp>
          <p:nvSpPr>
            <p:cNvPr id="460" name="Google Shape;460;p42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2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" name="Google Shape;462;p42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Produto</a:t>
            </a:r>
            <a:endParaRPr sz="4100"/>
          </a:p>
        </p:txBody>
      </p:sp>
      <p:sp>
        <p:nvSpPr>
          <p:cNvPr id="463" name="Google Shape;463;p42"/>
          <p:cNvSpPr txBox="1"/>
          <p:nvPr/>
        </p:nvSpPr>
        <p:spPr>
          <a:xfrm flipH="1">
            <a:off x="201925" y="4040125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4" name="Google Shape;464;p42"/>
          <p:cNvSpPr txBox="1"/>
          <p:nvPr/>
        </p:nvSpPr>
        <p:spPr>
          <a:xfrm flipH="1">
            <a:off x="202075" y="4439725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Adicionar e apagar itens diretamente;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465" name="Google Shape;46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750" y="1632087"/>
            <a:ext cx="3053299" cy="24436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6" name="Google Shape;466;p42"/>
          <p:cNvGrpSpPr/>
          <p:nvPr/>
        </p:nvGrpSpPr>
        <p:grpSpPr>
          <a:xfrm>
            <a:off x="4849663" y="1385320"/>
            <a:ext cx="3432461" cy="2937068"/>
            <a:chOff x="2830000" y="927050"/>
            <a:chExt cx="3484024" cy="2909428"/>
          </a:xfrm>
        </p:grpSpPr>
        <p:sp>
          <p:nvSpPr>
            <p:cNvPr id="467" name="Google Shape;467;p42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2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69" name="Google Shape;46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9250" y="1632021"/>
            <a:ext cx="3053299" cy="24436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0" name="Google Shape;470;p42"/>
          <p:cNvCxnSpPr>
            <a:endCxn id="463" idx="1"/>
          </p:cNvCxnSpPr>
          <p:nvPr/>
        </p:nvCxnSpPr>
        <p:spPr>
          <a:xfrm flipH="1">
            <a:off x="966025" y="3707275"/>
            <a:ext cx="2097600" cy="54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Visão do Utilizador</a:t>
            </a:r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User Flows</a:t>
            </a:r>
            <a:endParaRPr/>
          </a:p>
        </p:txBody>
      </p:sp>
      <p:sp>
        <p:nvSpPr>
          <p:cNvPr id="476" name="Google Shape;476;p4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4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User Flows</a:t>
            </a:r>
            <a:endParaRPr sz="4100"/>
          </a:p>
        </p:txBody>
      </p:sp>
      <p:pic>
        <p:nvPicPr>
          <p:cNvPr id="482" name="Google Shape;48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375" y="1838325"/>
            <a:ext cx="5429250" cy="14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44"/>
          <p:cNvSpPr txBox="1"/>
          <p:nvPr/>
        </p:nvSpPr>
        <p:spPr>
          <a:xfrm>
            <a:off x="1552575" y="3819525"/>
            <a:ext cx="64389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>
                <a:latin typeface="Fira Sans"/>
                <a:ea typeface="Fira Sans"/>
                <a:cs typeface="Fira Sans"/>
                <a:sym typeface="Fira Sans"/>
              </a:rPr>
              <a:t>*Nota: Os user flows são apresentados em diagramas separados e representam certas ações do administrador e utilizador. Se fosse apenas um diagrama, dificultaria a compreensão e legibilidade do mesmo.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5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Login/Registo</a:t>
            </a:r>
            <a:endParaRPr sz="4100"/>
          </a:p>
        </p:txBody>
      </p:sp>
      <p:pic>
        <p:nvPicPr>
          <p:cNvPr id="489" name="Google Shape;48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25113"/>
            <a:ext cx="8839200" cy="289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6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Editar espaço pessoal (utilizador)</a:t>
            </a:r>
            <a:endParaRPr sz="4100"/>
          </a:p>
        </p:txBody>
      </p:sp>
      <p:pic>
        <p:nvPicPr>
          <p:cNvPr id="495" name="Google Shape;49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76125"/>
            <a:ext cx="8839199" cy="3778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7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Compra</a:t>
            </a:r>
            <a:endParaRPr sz="4100"/>
          </a:p>
        </p:txBody>
      </p:sp>
      <p:pic>
        <p:nvPicPr>
          <p:cNvPr id="501" name="Google Shape;50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875" y="976125"/>
            <a:ext cx="8592258" cy="386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8"/>
          <p:cNvSpPr txBox="1">
            <a:spLocks noGrp="1"/>
          </p:cNvSpPr>
          <p:nvPr>
            <p:ph type="ctrTitle"/>
          </p:nvPr>
        </p:nvSpPr>
        <p:spPr>
          <a:xfrm>
            <a:off x="311700" y="520850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Adicionar novo item (administrador)</a:t>
            </a:r>
            <a:endParaRPr sz="4100"/>
          </a:p>
        </p:txBody>
      </p:sp>
      <p:pic>
        <p:nvPicPr>
          <p:cNvPr id="507" name="Google Shape;50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08975"/>
            <a:ext cx="8839201" cy="29093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9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Restock (administrador)</a:t>
            </a:r>
            <a:endParaRPr sz="4100"/>
          </a:p>
        </p:txBody>
      </p:sp>
      <p:pic>
        <p:nvPicPr>
          <p:cNvPr id="513" name="Google Shape;51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20400"/>
            <a:ext cx="8839200" cy="19026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0"/>
          <p:cNvSpPr txBox="1">
            <a:spLocks noGrp="1"/>
          </p:cNvSpPr>
          <p:nvPr>
            <p:ph type="ctrTitle"/>
          </p:nvPr>
        </p:nvSpPr>
        <p:spPr>
          <a:xfrm>
            <a:off x="311700" y="628550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Consultar tabelas de dados (administrador)</a:t>
            </a:r>
            <a:endParaRPr sz="4100"/>
          </a:p>
        </p:txBody>
      </p:sp>
      <p:pic>
        <p:nvPicPr>
          <p:cNvPr id="519" name="Google Shape;51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275" y="1501250"/>
            <a:ext cx="6959460" cy="333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5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Página Inicial</a:t>
            </a:r>
            <a:endParaRPr sz="4100"/>
          </a:p>
        </p:txBody>
      </p:sp>
      <p:grpSp>
        <p:nvGrpSpPr>
          <p:cNvPr id="133" name="Google Shape;133;p26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134" name="Google Shape;134;p26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6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6" name="Google Shape;1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313" y="1631563"/>
            <a:ext cx="3053350" cy="244470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 flipH="1">
            <a:off x="7732975" y="1266750"/>
            <a:ext cx="1287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Título: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central;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8" name="Google Shape;138;p26"/>
          <p:cNvSpPr txBox="1"/>
          <p:nvPr/>
        </p:nvSpPr>
        <p:spPr>
          <a:xfrm flipH="1">
            <a:off x="7732925" y="8671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39" name="Google Shape;139;p26"/>
          <p:cNvCxnSpPr>
            <a:endCxn id="138" idx="3"/>
          </p:cNvCxnSpPr>
          <p:nvPr/>
        </p:nvCxnSpPr>
        <p:spPr>
          <a:xfrm rot="10800000" flipH="1">
            <a:off x="4888925" y="1084200"/>
            <a:ext cx="2844000" cy="67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0" name="Google Shape;140;p26"/>
          <p:cNvCxnSpPr>
            <a:endCxn id="141" idx="3"/>
          </p:cNvCxnSpPr>
          <p:nvPr/>
        </p:nvCxnSpPr>
        <p:spPr>
          <a:xfrm>
            <a:off x="5762900" y="1876525"/>
            <a:ext cx="1184700" cy="144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2" name="Google Shape;142;p26"/>
          <p:cNvCxnSpPr>
            <a:endCxn id="143" idx="3"/>
          </p:cNvCxnSpPr>
          <p:nvPr/>
        </p:nvCxnSpPr>
        <p:spPr>
          <a:xfrm>
            <a:off x="5929450" y="1839275"/>
            <a:ext cx="1541700" cy="41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4" name="Google Shape;144;p26"/>
          <p:cNvSpPr txBox="1"/>
          <p:nvPr/>
        </p:nvSpPr>
        <p:spPr>
          <a:xfrm flipH="1">
            <a:off x="7471200" y="2435825"/>
            <a:ext cx="1287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Carrinho de compras: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canto superior direito;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 flipH="1">
            <a:off x="7471150" y="2036225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 flipH="1">
            <a:off x="6947650" y="3503875"/>
            <a:ext cx="1287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Ícone Utilizador: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canto superior direito;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 flipH="1">
            <a:off x="6947600" y="3104275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 flipH="1">
            <a:off x="470925" y="16663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Ícone Side-bar: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canto superior esquerdo;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 flipH="1">
            <a:off x="470775" y="12667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48" name="Google Shape;148;p26"/>
          <p:cNvCxnSpPr>
            <a:endCxn id="147" idx="1"/>
          </p:cNvCxnSpPr>
          <p:nvPr/>
        </p:nvCxnSpPr>
        <p:spPr>
          <a:xfrm rot="10800000">
            <a:off x="1234875" y="1483800"/>
            <a:ext cx="2125800" cy="28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9" name="Google Shape;149;p26"/>
          <p:cNvSpPr txBox="1"/>
          <p:nvPr/>
        </p:nvSpPr>
        <p:spPr>
          <a:xfrm flipH="1">
            <a:off x="471000" y="4299675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Barra de pesquisa: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centro;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fundo: Branco;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da fonte: Cinzento;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" name="Google Shape;150;p26"/>
          <p:cNvSpPr txBox="1"/>
          <p:nvPr/>
        </p:nvSpPr>
        <p:spPr>
          <a:xfrm flipH="1">
            <a:off x="470850" y="3900075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1" name="Google Shape;151;p26"/>
          <p:cNvCxnSpPr>
            <a:endCxn id="150" idx="1"/>
          </p:cNvCxnSpPr>
          <p:nvPr/>
        </p:nvCxnSpPr>
        <p:spPr>
          <a:xfrm flipH="1">
            <a:off x="1234950" y="2936025"/>
            <a:ext cx="2833200" cy="118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2" name="Google Shape;152;p26"/>
          <p:cNvSpPr txBox="1"/>
          <p:nvPr/>
        </p:nvSpPr>
        <p:spPr>
          <a:xfrm flipH="1">
            <a:off x="350700" y="2750250"/>
            <a:ext cx="2330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Filtro de pesquisa: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centro;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fundo: Branco;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da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Hover: cor de fundo -&gt; cinzento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3" name="Google Shape;153;p26"/>
          <p:cNvSpPr txBox="1"/>
          <p:nvPr/>
        </p:nvSpPr>
        <p:spPr>
          <a:xfrm flipH="1">
            <a:off x="350650" y="2350638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4" name="Google Shape;154;p26"/>
          <p:cNvCxnSpPr>
            <a:endCxn id="153" idx="1"/>
          </p:cNvCxnSpPr>
          <p:nvPr/>
        </p:nvCxnSpPr>
        <p:spPr>
          <a:xfrm rot="10800000">
            <a:off x="1114750" y="2567688"/>
            <a:ext cx="3165600" cy="13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27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160" name="Google Shape;160;p27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2" name="Google Shape;1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5588" y="1631050"/>
            <a:ext cx="3053349" cy="244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7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Página Inicial - Side Bar</a:t>
            </a:r>
            <a:endParaRPr sz="4100"/>
          </a:p>
        </p:txBody>
      </p:sp>
      <p:sp>
        <p:nvSpPr>
          <p:cNvPr id="164" name="Google Shape;164;p27"/>
          <p:cNvSpPr txBox="1"/>
          <p:nvPr/>
        </p:nvSpPr>
        <p:spPr>
          <a:xfrm flipH="1">
            <a:off x="470775" y="12667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5" name="Google Shape;165;p27"/>
          <p:cNvSpPr txBox="1"/>
          <p:nvPr/>
        </p:nvSpPr>
        <p:spPr>
          <a:xfrm flipH="1">
            <a:off x="470925" y="16663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Ícone Side-bar: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Hover: fundo -&gt; cinzento;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66" name="Google Shape;166;p27"/>
          <p:cNvCxnSpPr>
            <a:endCxn id="164" idx="1"/>
          </p:cNvCxnSpPr>
          <p:nvPr/>
        </p:nvCxnSpPr>
        <p:spPr>
          <a:xfrm rot="10800000">
            <a:off x="1234875" y="1483800"/>
            <a:ext cx="2125800" cy="28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7" name="Google Shape;167;p27"/>
          <p:cNvSpPr txBox="1"/>
          <p:nvPr/>
        </p:nvSpPr>
        <p:spPr>
          <a:xfrm flipH="1">
            <a:off x="6962550" y="3464825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País: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canto inferior esquerdo;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Cor: Branco;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Fonte: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da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" name="Google Shape;168;p27"/>
          <p:cNvSpPr txBox="1"/>
          <p:nvPr/>
        </p:nvSpPr>
        <p:spPr>
          <a:xfrm flipH="1">
            <a:off x="6962400" y="3065225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9" name="Google Shape;169;p27"/>
          <p:cNvSpPr txBox="1"/>
          <p:nvPr/>
        </p:nvSpPr>
        <p:spPr>
          <a:xfrm flipH="1">
            <a:off x="350700" y="2750250"/>
            <a:ext cx="2330700" cy="7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Categorias: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central relativamente ao elemento que o envolve;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Fonte: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da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Hover: sublinhar;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70" name="Google Shape;170;p27"/>
          <p:cNvCxnSpPr>
            <a:endCxn id="168" idx="3"/>
          </p:cNvCxnSpPr>
          <p:nvPr/>
        </p:nvCxnSpPr>
        <p:spPr>
          <a:xfrm rot="10800000" flipH="1">
            <a:off x="3629400" y="3282275"/>
            <a:ext cx="3333000" cy="57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1" name="Google Shape;171;p27"/>
          <p:cNvSpPr txBox="1"/>
          <p:nvPr/>
        </p:nvSpPr>
        <p:spPr>
          <a:xfrm flipH="1">
            <a:off x="350650" y="2350638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72" name="Google Shape;172;p27"/>
          <p:cNvCxnSpPr>
            <a:endCxn id="171" idx="1"/>
          </p:cNvCxnSpPr>
          <p:nvPr/>
        </p:nvCxnSpPr>
        <p:spPr>
          <a:xfrm flipH="1">
            <a:off x="1114750" y="2327688"/>
            <a:ext cx="2118600" cy="24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3" name="Google Shape;173;p27"/>
          <p:cNvCxnSpPr>
            <a:endCxn id="174" idx="3"/>
          </p:cNvCxnSpPr>
          <p:nvPr/>
        </p:nvCxnSpPr>
        <p:spPr>
          <a:xfrm rot="10800000" flipH="1">
            <a:off x="3452625" y="1659100"/>
            <a:ext cx="3509700" cy="3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4" name="Google Shape;174;p27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5" name="Google Shape;175;p27"/>
          <p:cNvSpPr txBox="1"/>
          <p:nvPr/>
        </p:nvSpPr>
        <p:spPr>
          <a:xfrm flipH="1">
            <a:off x="6962475" y="18416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Side-bar: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Cor: branco;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Lateral esquerda;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" name="Google Shape;176;p27"/>
          <p:cNvSpPr/>
          <p:nvPr/>
        </p:nvSpPr>
        <p:spPr>
          <a:xfrm>
            <a:off x="3112975" y="1659100"/>
            <a:ext cx="537600" cy="23817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7" name="Google Shape;177;p27"/>
          <p:cNvCxnSpPr>
            <a:stCxn id="176" idx="2"/>
          </p:cNvCxnSpPr>
          <p:nvPr/>
        </p:nvCxnSpPr>
        <p:spPr>
          <a:xfrm flipH="1">
            <a:off x="1804075" y="4040800"/>
            <a:ext cx="1577700" cy="4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8" name="Google Shape;178;p27"/>
          <p:cNvSpPr txBox="1"/>
          <p:nvPr/>
        </p:nvSpPr>
        <p:spPr>
          <a:xfrm flipH="1">
            <a:off x="771900" y="3846288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9" name="Google Shape;179;p27"/>
          <p:cNvSpPr txBox="1"/>
          <p:nvPr/>
        </p:nvSpPr>
        <p:spPr>
          <a:xfrm flipH="1">
            <a:off x="771900" y="4239825"/>
            <a:ext cx="1937700" cy="7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Categorias: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lateral esquerda;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Largura: 20% da página;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fundo: Cinzento claro;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28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185" name="Google Shape;185;p28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338" y="1632075"/>
            <a:ext cx="3053325" cy="244367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8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Navegação de Produtos</a:t>
            </a:r>
            <a:endParaRPr sz="4100"/>
          </a:p>
        </p:txBody>
      </p:sp>
      <p:sp>
        <p:nvSpPr>
          <p:cNvPr id="189" name="Google Shape;189;p28"/>
          <p:cNvSpPr txBox="1"/>
          <p:nvPr/>
        </p:nvSpPr>
        <p:spPr>
          <a:xfrm flipH="1">
            <a:off x="470775" y="12667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0" name="Google Shape;190;p28"/>
          <p:cNvSpPr txBox="1"/>
          <p:nvPr/>
        </p:nvSpPr>
        <p:spPr>
          <a:xfrm flipH="1">
            <a:off x="470925" y="16663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Pesquisa: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topo centrado;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Cor: branco;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da fonte: cinzento; 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91" name="Google Shape;191;p28"/>
          <p:cNvCxnSpPr>
            <a:endCxn id="189" idx="1"/>
          </p:cNvCxnSpPr>
          <p:nvPr/>
        </p:nvCxnSpPr>
        <p:spPr>
          <a:xfrm rot="10800000">
            <a:off x="1234875" y="1483800"/>
            <a:ext cx="2805000" cy="53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2" name="Google Shape;192;p28"/>
          <p:cNvSpPr txBox="1"/>
          <p:nvPr/>
        </p:nvSpPr>
        <p:spPr>
          <a:xfrm flipH="1">
            <a:off x="7040425" y="40078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Título de produto: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centrada;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da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Hover: sublinhar;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3" name="Google Shape;193;p28"/>
          <p:cNvSpPr txBox="1"/>
          <p:nvPr/>
        </p:nvSpPr>
        <p:spPr>
          <a:xfrm flipH="1">
            <a:off x="7040275" y="36082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4" name="Google Shape;194;p28"/>
          <p:cNvSpPr txBox="1"/>
          <p:nvPr/>
        </p:nvSpPr>
        <p:spPr>
          <a:xfrm flipH="1">
            <a:off x="350700" y="2750250"/>
            <a:ext cx="2330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Categorias: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lateral esquerda;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da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Hover: sublinhar;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95" name="Google Shape;195;p28"/>
          <p:cNvCxnSpPr>
            <a:endCxn id="193" idx="3"/>
          </p:cNvCxnSpPr>
          <p:nvPr/>
        </p:nvCxnSpPr>
        <p:spPr>
          <a:xfrm>
            <a:off x="4761475" y="3587100"/>
            <a:ext cx="2278800" cy="23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6" name="Google Shape;196;p28"/>
          <p:cNvSpPr txBox="1"/>
          <p:nvPr/>
        </p:nvSpPr>
        <p:spPr>
          <a:xfrm flipH="1">
            <a:off x="350650" y="2350638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97" name="Google Shape;197;p28"/>
          <p:cNvCxnSpPr>
            <a:endCxn id="196" idx="1"/>
          </p:cNvCxnSpPr>
          <p:nvPr/>
        </p:nvCxnSpPr>
        <p:spPr>
          <a:xfrm rot="10800000">
            <a:off x="1114750" y="2567688"/>
            <a:ext cx="2224800" cy="6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8" name="Google Shape;198;p28"/>
          <p:cNvCxnSpPr>
            <a:endCxn id="199" idx="3"/>
          </p:cNvCxnSpPr>
          <p:nvPr/>
        </p:nvCxnSpPr>
        <p:spPr>
          <a:xfrm rot="10800000" flipH="1">
            <a:off x="4853325" y="1659100"/>
            <a:ext cx="2109000" cy="54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9" name="Google Shape;199;p28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0" name="Google Shape;200;p28"/>
          <p:cNvSpPr txBox="1"/>
          <p:nvPr/>
        </p:nvSpPr>
        <p:spPr>
          <a:xfrm flipH="1">
            <a:off x="6962475" y="1841650"/>
            <a:ext cx="21231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Filtro de pesquisa: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Posição: centro;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Cor: branco;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Cor da fonte: preto;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Hover: cor de fundo -&gt; cinzento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1" name="Google Shape;201;p28"/>
          <p:cNvSpPr txBox="1"/>
          <p:nvPr/>
        </p:nvSpPr>
        <p:spPr>
          <a:xfrm flipH="1">
            <a:off x="6962625" y="3064750"/>
            <a:ext cx="1771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Opções de filtro: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canto superior direito;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2" name="Google Shape;202;p28"/>
          <p:cNvSpPr txBox="1"/>
          <p:nvPr/>
        </p:nvSpPr>
        <p:spPr>
          <a:xfrm flipH="1">
            <a:off x="6962325" y="2722038"/>
            <a:ext cx="764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03" name="Google Shape;203;p28"/>
          <p:cNvCxnSpPr>
            <a:endCxn id="202" idx="3"/>
          </p:cNvCxnSpPr>
          <p:nvPr/>
        </p:nvCxnSpPr>
        <p:spPr>
          <a:xfrm>
            <a:off x="5638725" y="2433888"/>
            <a:ext cx="1323600" cy="50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4" name="Google Shape;204;p28"/>
          <p:cNvSpPr/>
          <p:nvPr/>
        </p:nvSpPr>
        <p:spPr>
          <a:xfrm>
            <a:off x="3254475" y="2299375"/>
            <a:ext cx="2511600" cy="15000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8"/>
          <p:cNvSpPr txBox="1"/>
          <p:nvPr/>
        </p:nvSpPr>
        <p:spPr>
          <a:xfrm flipH="1">
            <a:off x="350800" y="3921500"/>
            <a:ext cx="1503000" cy="8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Descrição de produto: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centrada;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Margens: 10% de cada lado;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fundo: cinzento claro;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" name="Google Shape;206;p28"/>
          <p:cNvSpPr txBox="1"/>
          <p:nvPr/>
        </p:nvSpPr>
        <p:spPr>
          <a:xfrm flipH="1">
            <a:off x="350650" y="352190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07" name="Google Shape;207;p28"/>
          <p:cNvCxnSpPr>
            <a:endCxn id="206" idx="1"/>
          </p:cNvCxnSpPr>
          <p:nvPr/>
        </p:nvCxnSpPr>
        <p:spPr>
          <a:xfrm rot="10800000">
            <a:off x="1114750" y="3738950"/>
            <a:ext cx="2160900" cy="6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29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213" name="Google Shape;213;p29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9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5" name="Google Shape;21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362" y="1632100"/>
            <a:ext cx="3053299" cy="244364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9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Navegação de Produtos - Filtro</a:t>
            </a:r>
            <a:endParaRPr sz="4100"/>
          </a:p>
        </p:txBody>
      </p:sp>
      <p:sp>
        <p:nvSpPr>
          <p:cNvPr id="217" name="Google Shape;217;p29"/>
          <p:cNvSpPr txBox="1"/>
          <p:nvPr/>
        </p:nvSpPr>
        <p:spPr>
          <a:xfrm flipH="1">
            <a:off x="470775" y="12667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8" name="Google Shape;218;p29"/>
          <p:cNvSpPr txBox="1"/>
          <p:nvPr/>
        </p:nvSpPr>
        <p:spPr>
          <a:xfrm flipH="1">
            <a:off x="470925" y="16663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Ordenação: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select;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9" name="Google Shape;219;p29"/>
          <p:cNvSpPr txBox="1"/>
          <p:nvPr/>
        </p:nvSpPr>
        <p:spPr>
          <a:xfrm flipH="1">
            <a:off x="470775" y="412430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input-&gt;color;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20" name="Google Shape;220;p29"/>
          <p:cNvCxnSpPr>
            <a:endCxn id="217" idx="1"/>
          </p:cNvCxnSpPr>
          <p:nvPr/>
        </p:nvCxnSpPr>
        <p:spPr>
          <a:xfrm rot="10800000">
            <a:off x="1234875" y="1483800"/>
            <a:ext cx="2232000" cy="89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1" name="Google Shape;221;p29"/>
          <p:cNvSpPr txBox="1"/>
          <p:nvPr/>
        </p:nvSpPr>
        <p:spPr>
          <a:xfrm flipH="1">
            <a:off x="470825" y="2767513"/>
            <a:ext cx="2330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Categoria de produto: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select;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" name="Google Shape;222;p29"/>
          <p:cNvSpPr txBox="1"/>
          <p:nvPr/>
        </p:nvSpPr>
        <p:spPr>
          <a:xfrm flipH="1">
            <a:off x="470775" y="37209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23" name="Google Shape;223;p29"/>
          <p:cNvCxnSpPr>
            <a:endCxn id="222" idx="1"/>
          </p:cNvCxnSpPr>
          <p:nvPr/>
        </p:nvCxnSpPr>
        <p:spPr>
          <a:xfrm flipH="1">
            <a:off x="1234875" y="2851100"/>
            <a:ext cx="2302500" cy="108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4" name="Google Shape;224;p29"/>
          <p:cNvSpPr txBox="1"/>
          <p:nvPr/>
        </p:nvSpPr>
        <p:spPr>
          <a:xfrm flipH="1">
            <a:off x="470775" y="236790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25" name="Google Shape;225;p29"/>
          <p:cNvCxnSpPr>
            <a:endCxn id="224" idx="1"/>
          </p:cNvCxnSpPr>
          <p:nvPr/>
        </p:nvCxnSpPr>
        <p:spPr>
          <a:xfrm rot="10800000">
            <a:off x="1234875" y="2584950"/>
            <a:ext cx="2217600" cy="1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6" name="Google Shape;226;p29"/>
          <p:cNvCxnSpPr>
            <a:endCxn id="227" idx="3"/>
          </p:cNvCxnSpPr>
          <p:nvPr/>
        </p:nvCxnSpPr>
        <p:spPr>
          <a:xfrm rot="10800000" flipH="1">
            <a:off x="5051625" y="1659100"/>
            <a:ext cx="1910700" cy="82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7" name="Google Shape;227;p29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8" name="Google Shape;228;p29"/>
          <p:cNvSpPr txBox="1"/>
          <p:nvPr/>
        </p:nvSpPr>
        <p:spPr>
          <a:xfrm flipH="1">
            <a:off x="6962475" y="1841650"/>
            <a:ext cx="1503000" cy="4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Marca: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select;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9" name="Google Shape;229;p29"/>
          <p:cNvSpPr txBox="1"/>
          <p:nvPr/>
        </p:nvSpPr>
        <p:spPr>
          <a:xfrm flipH="1">
            <a:off x="7497000" y="2950100"/>
            <a:ext cx="1771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Filtro de preço: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Input -&gt; range;</a:t>
            </a: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0" name="Google Shape;230;p29"/>
          <p:cNvSpPr txBox="1"/>
          <p:nvPr/>
        </p:nvSpPr>
        <p:spPr>
          <a:xfrm flipH="1">
            <a:off x="7496850" y="2551013"/>
            <a:ext cx="764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31" name="Google Shape;231;p29"/>
          <p:cNvCxnSpPr>
            <a:endCxn id="230" idx="3"/>
          </p:cNvCxnSpPr>
          <p:nvPr/>
        </p:nvCxnSpPr>
        <p:spPr>
          <a:xfrm>
            <a:off x="5398350" y="2766263"/>
            <a:ext cx="2098500" cy="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30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237" name="Google Shape;237;p30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0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9" name="Google Shape;23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350" y="1632089"/>
            <a:ext cx="3053299" cy="2443648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0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Produto</a:t>
            </a:r>
            <a:endParaRPr sz="4100"/>
          </a:p>
        </p:txBody>
      </p:sp>
      <p:sp>
        <p:nvSpPr>
          <p:cNvPr id="241" name="Google Shape;241;p30"/>
          <p:cNvSpPr txBox="1"/>
          <p:nvPr/>
        </p:nvSpPr>
        <p:spPr>
          <a:xfrm flipH="1">
            <a:off x="470775" y="12667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" name="Google Shape;242;p30"/>
          <p:cNvSpPr txBox="1"/>
          <p:nvPr/>
        </p:nvSpPr>
        <p:spPr>
          <a:xfrm flipH="1">
            <a:off x="470925" y="16663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Título: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3" name="Google Shape;243;p30"/>
          <p:cNvCxnSpPr>
            <a:endCxn id="241" idx="1"/>
          </p:cNvCxnSpPr>
          <p:nvPr/>
        </p:nvCxnSpPr>
        <p:spPr>
          <a:xfrm rot="10800000">
            <a:off x="1234875" y="1483800"/>
            <a:ext cx="3448800" cy="99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4" name="Google Shape;244;p30"/>
          <p:cNvSpPr txBox="1"/>
          <p:nvPr/>
        </p:nvSpPr>
        <p:spPr>
          <a:xfrm flipH="1">
            <a:off x="6898875" y="4059000"/>
            <a:ext cx="15030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Adicionar ao carrinho: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fundo: cinzento;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input-&gt;submit;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5" name="Google Shape;245;p30"/>
          <p:cNvSpPr txBox="1"/>
          <p:nvPr/>
        </p:nvSpPr>
        <p:spPr>
          <a:xfrm flipH="1">
            <a:off x="6898725" y="365940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6" name="Google Shape;246;p30"/>
          <p:cNvSpPr txBox="1"/>
          <p:nvPr/>
        </p:nvSpPr>
        <p:spPr>
          <a:xfrm flipH="1">
            <a:off x="350700" y="2750250"/>
            <a:ext cx="2330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Imagem de Produto: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esquerda;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7" name="Google Shape;247;p30"/>
          <p:cNvCxnSpPr>
            <a:endCxn id="245" idx="3"/>
          </p:cNvCxnSpPr>
          <p:nvPr/>
        </p:nvCxnSpPr>
        <p:spPr>
          <a:xfrm>
            <a:off x="5539725" y="3756750"/>
            <a:ext cx="1359000" cy="11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8" name="Google Shape;248;p30"/>
          <p:cNvSpPr txBox="1"/>
          <p:nvPr/>
        </p:nvSpPr>
        <p:spPr>
          <a:xfrm flipH="1">
            <a:off x="350650" y="2350638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9" name="Google Shape;249;p30"/>
          <p:cNvCxnSpPr>
            <a:endCxn id="248" idx="1"/>
          </p:cNvCxnSpPr>
          <p:nvPr/>
        </p:nvCxnSpPr>
        <p:spPr>
          <a:xfrm rot="10800000">
            <a:off x="1114750" y="2567688"/>
            <a:ext cx="2189400" cy="6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0" name="Google Shape;250;p30"/>
          <p:cNvCxnSpPr>
            <a:endCxn id="251" idx="3"/>
          </p:cNvCxnSpPr>
          <p:nvPr/>
        </p:nvCxnSpPr>
        <p:spPr>
          <a:xfrm rot="10800000" flipH="1">
            <a:off x="5390925" y="1659100"/>
            <a:ext cx="1571400" cy="130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1" name="Google Shape;251;p30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2" name="Google Shape;252;p30"/>
          <p:cNvSpPr txBox="1"/>
          <p:nvPr/>
        </p:nvSpPr>
        <p:spPr>
          <a:xfrm flipH="1">
            <a:off x="6962475" y="18416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Descrição: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direita;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3" name="Google Shape;253;p30"/>
          <p:cNvSpPr txBox="1"/>
          <p:nvPr/>
        </p:nvSpPr>
        <p:spPr>
          <a:xfrm flipH="1">
            <a:off x="7497000" y="2950100"/>
            <a:ext cx="1771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Tamanho: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select;</a:t>
            </a: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4" name="Google Shape;254;p30"/>
          <p:cNvSpPr txBox="1"/>
          <p:nvPr/>
        </p:nvSpPr>
        <p:spPr>
          <a:xfrm flipH="1">
            <a:off x="7496850" y="2551013"/>
            <a:ext cx="764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5" name="Google Shape;255;p30"/>
          <p:cNvCxnSpPr>
            <a:endCxn id="254" idx="3"/>
          </p:cNvCxnSpPr>
          <p:nvPr/>
        </p:nvCxnSpPr>
        <p:spPr>
          <a:xfrm rot="10800000" flipH="1">
            <a:off x="5419350" y="2767763"/>
            <a:ext cx="2077500" cy="65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31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261" name="Google Shape;261;p31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3" name="Google Shape;2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350" y="1632063"/>
            <a:ext cx="3053299" cy="2443678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1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Carrinho</a:t>
            </a:r>
            <a:endParaRPr sz="4100"/>
          </a:p>
        </p:txBody>
      </p:sp>
      <p:sp>
        <p:nvSpPr>
          <p:cNvPr id="265" name="Google Shape;265;p31"/>
          <p:cNvSpPr txBox="1"/>
          <p:nvPr/>
        </p:nvSpPr>
        <p:spPr>
          <a:xfrm flipH="1">
            <a:off x="470775" y="12667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6" name="Google Shape;266;p31"/>
          <p:cNvSpPr txBox="1"/>
          <p:nvPr/>
        </p:nvSpPr>
        <p:spPr>
          <a:xfrm flipH="1">
            <a:off x="470925" y="16663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Janela de produtos: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Overflow: auto;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67" name="Google Shape;267;p31"/>
          <p:cNvCxnSpPr>
            <a:endCxn id="265" idx="1"/>
          </p:cNvCxnSpPr>
          <p:nvPr/>
        </p:nvCxnSpPr>
        <p:spPr>
          <a:xfrm rot="10800000">
            <a:off x="1234875" y="1483800"/>
            <a:ext cx="2536200" cy="89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8" name="Google Shape;268;p31"/>
          <p:cNvSpPr txBox="1"/>
          <p:nvPr/>
        </p:nvSpPr>
        <p:spPr>
          <a:xfrm flipH="1">
            <a:off x="6962550" y="4058950"/>
            <a:ext cx="1987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Pagar: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Cor de fundo: cinzento;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Tipo: input-&gt;submit;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9" name="Google Shape;269;p31"/>
          <p:cNvSpPr txBox="1"/>
          <p:nvPr/>
        </p:nvSpPr>
        <p:spPr>
          <a:xfrm flipH="1">
            <a:off x="6962325" y="36593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0" name="Google Shape;270;p31"/>
          <p:cNvSpPr txBox="1"/>
          <p:nvPr/>
        </p:nvSpPr>
        <p:spPr>
          <a:xfrm flipH="1">
            <a:off x="350700" y="2750250"/>
            <a:ext cx="2330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Categorias: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esquerda;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71" name="Google Shape;271;p31"/>
          <p:cNvCxnSpPr>
            <a:endCxn id="269" idx="3"/>
          </p:cNvCxnSpPr>
          <p:nvPr/>
        </p:nvCxnSpPr>
        <p:spPr>
          <a:xfrm>
            <a:off x="5525325" y="3120100"/>
            <a:ext cx="1437000" cy="75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2" name="Google Shape;272;p31"/>
          <p:cNvSpPr txBox="1"/>
          <p:nvPr/>
        </p:nvSpPr>
        <p:spPr>
          <a:xfrm flipH="1">
            <a:off x="350650" y="2350638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73" name="Google Shape;273;p31"/>
          <p:cNvCxnSpPr>
            <a:endCxn id="272" idx="1"/>
          </p:cNvCxnSpPr>
          <p:nvPr/>
        </p:nvCxnSpPr>
        <p:spPr>
          <a:xfrm rot="10800000">
            <a:off x="1114750" y="2567688"/>
            <a:ext cx="2408700" cy="19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4" name="Google Shape;274;p31"/>
          <p:cNvCxnSpPr>
            <a:endCxn id="275" idx="3"/>
          </p:cNvCxnSpPr>
          <p:nvPr/>
        </p:nvCxnSpPr>
        <p:spPr>
          <a:xfrm rot="10800000" flipH="1">
            <a:off x="4910025" y="1659100"/>
            <a:ext cx="2052300" cy="51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5" name="Google Shape;275;p31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6" name="Google Shape;276;p31"/>
          <p:cNvSpPr txBox="1"/>
          <p:nvPr/>
        </p:nvSpPr>
        <p:spPr>
          <a:xfrm flipH="1">
            <a:off x="6962475" y="18416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Título::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centro;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7" name="Google Shape;277;p31"/>
          <p:cNvSpPr txBox="1"/>
          <p:nvPr/>
        </p:nvSpPr>
        <p:spPr>
          <a:xfrm flipH="1">
            <a:off x="6962475" y="2950088"/>
            <a:ext cx="1771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Resumo da compra: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fundo: branco;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" name="Google Shape;278;p31"/>
          <p:cNvSpPr txBox="1"/>
          <p:nvPr/>
        </p:nvSpPr>
        <p:spPr>
          <a:xfrm flipH="1">
            <a:off x="6962325" y="2551000"/>
            <a:ext cx="764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79" name="Google Shape;279;p31"/>
          <p:cNvCxnSpPr>
            <a:endCxn id="278" idx="3"/>
          </p:cNvCxnSpPr>
          <p:nvPr/>
        </p:nvCxnSpPr>
        <p:spPr>
          <a:xfrm rot="10800000" flipH="1">
            <a:off x="5624625" y="2767750"/>
            <a:ext cx="1337700" cy="4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0" name="Google Shape;280;p31"/>
          <p:cNvCxnSpPr>
            <a:endCxn id="281" idx="1"/>
          </p:cNvCxnSpPr>
          <p:nvPr/>
        </p:nvCxnSpPr>
        <p:spPr>
          <a:xfrm flipH="1">
            <a:off x="1114800" y="3346500"/>
            <a:ext cx="2794200" cy="30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2" name="Google Shape;282;p31"/>
          <p:cNvSpPr txBox="1"/>
          <p:nvPr/>
        </p:nvSpPr>
        <p:spPr>
          <a:xfrm flipH="1">
            <a:off x="350850" y="3834150"/>
            <a:ext cx="1503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País: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input-&gt;number;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1" name="Google Shape;281;p31"/>
          <p:cNvSpPr txBox="1"/>
          <p:nvPr/>
        </p:nvSpPr>
        <p:spPr>
          <a:xfrm flipH="1">
            <a:off x="350700" y="34345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Google Shape;287;p32"/>
          <p:cNvGrpSpPr/>
          <p:nvPr/>
        </p:nvGrpSpPr>
        <p:grpSpPr>
          <a:xfrm>
            <a:off x="2855763" y="1385370"/>
            <a:ext cx="3432461" cy="2937068"/>
            <a:chOff x="2830000" y="927050"/>
            <a:chExt cx="3484024" cy="2909428"/>
          </a:xfrm>
        </p:grpSpPr>
        <p:sp>
          <p:nvSpPr>
            <p:cNvPr id="288" name="Google Shape;288;p32"/>
            <p:cNvSpPr/>
            <p:nvPr/>
          </p:nvSpPr>
          <p:spPr>
            <a:xfrm>
              <a:off x="2830000" y="927050"/>
              <a:ext cx="3484024" cy="2909428"/>
            </a:xfrm>
            <a:custGeom>
              <a:avLst/>
              <a:gdLst/>
              <a:ahLst/>
              <a:cxnLst/>
              <a:rect l="l" t="t" r="r" b="b"/>
              <a:pathLst>
                <a:path w="24993" h="32436" extrusionOk="0">
                  <a:moveTo>
                    <a:pt x="22419" y="2849"/>
                  </a:moveTo>
                  <a:lnTo>
                    <a:pt x="22419" y="29678"/>
                  </a:lnTo>
                  <a:lnTo>
                    <a:pt x="2482" y="29678"/>
                  </a:lnTo>
                  <a:lnTo>
                    <a:pt x="2482" y="2849"/>
                  </a:lnTo>
                  <a:close/>
                  <a:moveTo>
                    <a:pt x="1310" y="0"/>
                  </a:moveTo>
                  <a:cubicBezTo>
                    <a:pt x="588" y="0"/>
                    <a:pt x="0" y="586"/>
                    <a:pt x="0" y="1310"/>
                  </a:cubicBezTo>
                  <a:lnTo>
                    <a:pt x="0" y="31126"/>
                  </a:lnTo>
                  <a:cubicBezTo>
                    <a:pt x="0" y="31848"/>
                    <a:pt x="586" y="32436"/>
                    <a:pt x="1310" y="32436"/>
                  </a:cubicBezTo>
                  <a:lnTo>
                    <a:pt x="23683" y="32436"/>
                  </a:lnTo>
                  <a:cubicBezTo>
                    <a:pt x="24405" y="32436"/>
                    <a:pt x="24993" y="31849"/>
                    <a:pt x="24993" y="31126"/>
                  </a:cubicBezTo>
                  <a:lnTo>
                    <a:pt x="24993" y="1310"/>
                  </a:lnTo>
                  <a:lnTo>
                    <a:pt x="24992" y="1310"/>
                  </a:lnTo>
                  <a:cubicBezTo>
                    <a:pt x="24992" y="588"/>
                    <a:pt x="24405" y="0"/>
                    <a:pt x="236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4479523" y="3621706"/>
              <a:ext cx="177200" cy="176726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623" y="1"/>
                  </a:moveTo>
                  <a:cubicBezTo>
                    <a:pt x="280" y="1"/>
                    <a:pt x="1" y="279"/>
                    <a:pt x="1" y="623"/>
                  </a:cubicBezTo>
                  <a:cubicBezTo>
                    <a:pt x="1" y="967"/>
                    <a:pt x="280" y="1245"/>
                    <a:pt x="623" y="1245"/>
                  </a:cubicBezTo>
                  <a:cubicBezTo>
                    <a:pt x="967" y="1245"/>
                    <a:pt x="1246" y="967"/>
                    <a:pt x="1246" y="623"/>
                  </a:cubicBezTo>
                  <a:cubicBezTo>
                    <a:pt x="1246" y="279"/>
                    <a:pt x="967" y="1"/>
                    <a:pt x="623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0" name="Google Shape;2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350" y="1632085"/>
            <a:ext cx="3053299" cy="2443653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2"/>
          <p:cNvSpPr txBox="1">
            <a:spLocks noGrp="1"/>
          </p:cNvSpPr>
          <p:nvPr>
            <p:ph type="ctrTitle"/>
          </p:nvPr>
        </p:nvSpPr>
        <p:spPr>
          <a:xfrm>
            <a:off x="311700" y="103425"/>
            <a:ext cx="85206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100"/>
              <a:t>Login e Registo</a:t>
            </a:r>
            <a:endParaRPr sz="4100"/>
          </a:p>
        </p:txBody>
      </p:sp>
      <p:sp>
        <p:nvSpPr>
          <p:cNvPr id="292" name="Google Shape;292;p32"/>
          <p:cNvSpPr txBox="1"/>
          <p:nvPr/>
        </p:nvSpPr>
        <p:spPr>
          <a:xfrm flipH="1">
            <a:off x="463700" y="8696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3" name="Google Shape;293;p32"/>
          <p:cNvSpPr txBox="1"/>
          <p:nvPr/>
        </p:nvSpPr>
        <p:spPr>
          <a:xfrm flipH="1">
            <a:off x="463850" y="12692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Título: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94" name="Google Shape;294;p32"/>
          <p:cNvCxnSpPr>
            <a:endCxn id="292" idx="1"/>
          </p:cNvCxnSpPr>
          <p:nvPr/>
        </p:nvCxnSpPr>
        <p:spPr>
          <a:xfrm rot="10800000">
            <a:off x="1227800" y="1086700"/>
            <a:ext cx="2529000" cy="122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5" name="Google Shape;295;p32"/>
          <p:cNvSpPr txBox="1"/>
          <p:nvPr/>
        </p:nvSpPr>
        <p:spPr>
          <a:xfrm flipH="1">
            <a:off x="6898875" y="4059000"/>
            <a:ext cx="1771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Criar conta: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Posição: canto inferior direito;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fundo: cinzento;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input-&gt; submit;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6" name="Google Shape;296;p32"/>
          <p:cNvSpPr txBox="1"/>
          <p:nvPr/>
        </p:nvSpPr>
        <p:spPr>
          <a:xfrm flipH="1">
            <a:off x="6898725" y="365940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7" name="Google Shape;297;p32"/>
          <p:cNvSpPr txBox="1"/>
          <p:nvPr/>
        </p:nvSpPr>
        <p:spPr>
          <a:xfrm flipH="1">
            <a:off x="463900" y="2196638"/>
            <a:ext cx="2330700" cy="7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Formulário: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Tipo: input-&gt; email;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Tipo: input-&gt; password;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98" name="Google Shape;298;p32"/>
          <p:cNvCxnSpPr>
            <a:endCxn id="296" idx="3"/>
          </p:cNvCxnSpPr>
          <p:nvPr/>
        </p:nvCxnSpPr>
        <p:spPr>
          <a:xfrm>
            <a:off x="5454825" y="3594150"/>
            <a:ext cx="1443900" cy="28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9" name="Google Shape;299;p32"/>
          <p:cNvSpPr txBox="1"/>
          <p:nvPr/>
        </p:nvSpPr>
        <p:spPr>
          <a:xfrm flipH="1">
            <a:off x="463850" y="1797025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00" name="Google Shape;300;p32"/>
          <p:cNvCxnSpPr>
            <a:endCxn id="299" idx="1"/>
          </p:cNvCxnSpPr>
          <p:nvPr/>
        </p:nvCxnSpPr>
        <p:spPr>
          <a:xfrm rot="10800000">
            <a:off x="1227950" y="2014075"/>
            <a:ext cx="2472300" cy="70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1" name="Google Shape;301;p32"/>
          <p:cNvCxnSpPr>
            <a:endCxn id="302" idx="3"/>
          </p:cNvCxnSpPr>
          <p:nvPr/>
        </p:nvCxnSpPr>
        <p:spPr>
          <a:xfrm rot="10800000" flipH="1">
            <a:off x="5136525" y="1659100"/>
            <a:ext cx="1825800" cy="71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2" name="Google Shape;302;p32"/>
          <p:cNvSpPr txBox="1"/>
          <p:nvPr/>
        </p:nvSpPr>
        <p:spPr>
          <a:xfrm flipH="1">
            <a:off x="6962325" y="1442050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3" name="Google Shape;303;p32"/>
          <p:cNvSpPr txBox="1"/>
          <p:nvPr/>
        </p:nvSpPr>
        <p:spPr>
          <a:xfrm flipH="1">
            <a:off x="6962475" y="1841650"/>
            <a:ext cx="1842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Título: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4" name="Google Shape;304;p32"/>
          <p:cNvSpPr txBox="1"/>
          <p:nvPr/>
        </p:nvSpPr>
        <p:spPr>
          <a:xfrm flipH="1">
            <a:off x="7497000" y="2950100"/>
            <a:ext cx="1771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Formulário: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Tipo: input-&gt; text;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Tipo: input-&gt; password;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Tipo: input-&gt; email;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5" name="Google Shape;305;p32"/>
          <p:cNvSpPr txBox="1"/>
          <p:nvPr/>
        </p:nvSpPr>
        <p:spPr>
          <a:xfrm flipH="1">
            <a:off x="7496850" y="2551013"/>
            <a:ext cx="764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06" name="Google Shape;306;p32"/>
          <p:cNvCxnSpPr>
            <a:endCxn id="305" idx="3"/>
          </p:cNvCxnSpPr>
          <p:nvPr/>
        </p:nvCxnSpPr>
        <p:spPr>
          <a:xfrm rot="10800000" flipH="1">
            <a:off x="5490150" y="2767763"/>
            <a:ext cx="2006700" cy="1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7" name="Google Shape;307;p32"/>
          <p:cNvSpPr txBox="1"/>
          <p:nvPr/>
        </p:nvSpPr>
        <p:spPr>
          <a:xfrm flipH="1">
            <a:off x="525075" y="4425475"/>
            <a:ext cx="2330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800">
                <a:latin typeface="Fira Sans"/>
                <a:ea typeface="Fira Sans"/>
                <a:cs typeface="Fira Sans"/>
                <a:sym typeface="Fira Sans"/>
              </a:rPr>
              <a:t>Google Login</a:t>
            </a: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8" name="Google Shape;308;p32"/>
          <p:cNvSpPr txBox="1"/>
          <p:nvPr/>
        </p:nvSpPr>
        <p:spPr>
          <a:xfrm flipH="1">
            <a:off x="525025" y="4025863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07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09" name="Google Shape;309;p32"/>
          <p:cNvCxnSpPr>
            <a:endCxn id="308" idx="1"/>
          </p:cNvCxnSpPr>
          <p:nvPr/>
        </p:nvCxnSpPr>
        <p:spPr>
          <a:xfrm flipH="1">
            <a:off x="1289125" y="3622513"/>
            <a:ext cx="2776500" cy="62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0" name="Google Shape;310;p32"/>
          <p:cNvSpPr txBox="1"/>
          <p:nvPr/>
        </p:nvSpPr>
        <p:spPr>
          <a:xfrm flipH="1">
            <a:off x="463925" y="3193892"/>
            <a:ext cx="2330700" cy="7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Entrar: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Posição: canto inferior direito;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Cor de fundo: cinzento;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Cor de fonte: preto;</a:t>
            </a:r>
            <a:endParaRPr sz="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269999" lvl="0" indent="-14079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Fira Sans"/>
              <a:buChar char="●"/>
            </a:pPr>
            <a:r>
              <a:rPr lang="pt-PT" sz="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Tipo: input-&gt; submit;</a:t>
            </a:r>
            <a:endParaRPr sz="800"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1" name="Google Shape;311;p32"/>
          <p:cNvSpPr txBox="1"/>
          <p:nvPr/>
        </p:nvSpPr>
        <p:spPr>
          <a:xfrm flipH="1">
            <a:off x="463875" y="2794263"/>
            <a:ext cx="7641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20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0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12" name="Google Shape;312;p32"/>
          <p:cNvCxnSpPr>
            <a:endCxn id="311" idx="1"/>
          </p:cNvCxnSpPr>
          <p:nvPr/>
        </p:nvCxnSpPr>
        <p:spPr>
          <a:xfrm rot="10800000">
            <a:off x="1227975" y="3011313"/>
            <a:ext cx="2971200" cy="20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Trinculo template">
  <a:themeElements>
    <a:clrScheme name="Custom 347">
      <a:dk1>
        <a:srgbClr val="505670"/>
      </a:dk1>
      <a:lt1>
        <a:srgbClr val="FFFFFF"/>
      </a:lt1>
      <a:dk2>
        <a:srgbClr val="979CB8"/>
      </a:dk2>
      <a:lt2>
        <a:srgbClr val="EFF0F4"/>
      </a:lt2>
      <a:accent1>
        <a:srgbClr val="F9AC08"/>
      </a:accent1>
      <a:accent2>
        <a:srgbClr val="C48706"/>
      </a:accent2>
      <a:accent3>
        <a:srgbClr val="01ABCF"/>
      </a:accent3>
      <a:accent4>
        <a:srgbClr val="00839F"/>
      </a:accent4>
      <a:accent5>
        <a:srgbClr val="AACF20"/>
      </a:accent5>
      <a:accent6>
        <a:srgbClr val="EA3A68"/>
      </a:accent6>
      <a:hlink>
        <a:srgbClr val="50567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ckup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3482B2"/>
      </a:accent1>
      <a:accent2>
        <a:srgbClr val="94C7FF"/>
      </a:accent2>
      <a:accent3>
        <a:srgbClr val="50D8BE"/>
      </a:accent3>
      <a:accent4>
        <a:srgbClr val="CE86FC"/>
      </a:accent4>
      <a:accent5>
        <a:srgbClr val="8730BF"/>
      </a:accent5>
      <a:accent6>
        <a:srgbClr val="8730BF"/>
      </a:accent6>
      <a:hlink>
        <a:srgbClr val="FF58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950</Words>
  <Application>Microsoft Office PowerPoint</Application>
  <PresentationFormat>On-screen Show (16:9)</PresentationFormat>
  <Paragraphs>287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Playfair Display</vt:lpstr>
      <vt:lpstr>Arial</vt:lpstr>
      <vt:lpstr>Varela Round</vt:lpstr>
      <vt:lpstr>Lato</vt:lpstr>
      <vt:lpstr>Shadows Into Light</vt:lpstr>
      <vt:lpstr>Fira Sans</vt:lpstr>
      <vt:lpstr>Trinculo template</vt:lpstr>
      <vt:lpstr>Mockups Infographics by Slidesgo</vt:lpstr>
      <vt:lpstr>PowerPoint Presentation</vt:lpstr>
      <vt:lpstr>Visão do Utilizador</vt:lpstr>
      <vt:lpstr>Página Inicial</vt:lpstr>
      <vt:lpstr>Página Inicial - Side Bar</vt:lpstr>
      <vt:lpstr>Navegação de Produtos</vt:lpstr>
      <vt:lpstr>Navegação de Produtos - Filtro</vt:lpstr>
      <vt:lpstr>Produto</vt:lpstr>
      <vt:lpstr>Carrinho</vt:lpstr>
      <vt:lpstr>Login e Registo</vt:lpstr>
      <vt:lpstr>Detalhes de Conta</vt:lpstr>
      <vt:lpstr>Visão do Administrador</vt:lpstr>
      <vt:lpstr>Dashboard</vt:lpstr>
      <vt:lpstr>Dashboard</vt:lpstr>
      <vt:lpstr>Encomendas</vt:lpstr>
      <vt:lpstr>Clientes</vt:lpstr>
      <vt:lpstr>Produtos</vt:lpstr>
      <vt:lpstr>Adicionar Novo Item</vt:lpstr>
      <vt:lpstr>Navegação do Site</vt:lpstr>
      <vt:lpstr>Produto</vt:lpstr>
      <vt:lpstr>User Flows</vt:lpstr>
      <vt:lpstr>User Flows</vt:lpstr>
      <vt:lpstr>Login/Registo</vt:lpstr>
      <vt:lpstr>Editar espaço pessoal (utilizador)</vt:lpstr>
      <vt:lpstr>Compra</vt:lpstr>
      <vt:lpstr>Adicionar novo item (administrador)</vt:lpstr>
      <vt:lpstr>Restock (administrador)</vt:lpstr>
      <vt:lpstr>Consultar tabelas de dados (administrador)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Francisco Pereira</cp:lastModifiedBy>
  <cp:revision>1</cp:revision>
  <dcterms:modified xsi:type="dcterms:W3CDTF">2020-12-12T10:59:13Z</dcterms:modified>
</cp:coreProperties>
</file>